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18" autoAdjust="0"/>
    <p:restoredTop sz="48289" autoAdjust="0"/>
  </p:normalViewPr>
  <p:slideViewPr>
    <p:cSldViewPr snapToGrid="0" snapToObjects="1">
      <p:cViewPr varScale="1">
        <p:scale>
          <a:sx n="45" d="100"/>
          <a:sy n="45" d="100"/>
        </p:scale>
        <p:origin x="798" y="3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600" b="1" dirty="0"/>
            <a:t>Што од наведеното не би спаѓало во дефиницијата за „информации за претплатници“?</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а</a:t>
          </a:r>
          <a:r>
            <a:rPr lang="en-US" b="1" dirty="0">
              <a:solidFill>
                <a:schemeClr val="tx1"/>
              </a:solidFill>
            </a:rPr>
            <a:t>) </a:t>
          </a:r>
          <a:r>
            <a:rPr lang="mk-MK" b="1" dirty="0">
              <a:solidFill>
                <a:schemeClr val="tx1"/>
              </a:solidFill>
            </a:rPr>
            <a:t>Поштенска адреса на корисникот</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mk-MK" b="1" dirty="0">
              <a:solidFill>
                <a:schemeClr val="tx1"/>
              </a:solidFill>
            </a:rPr>
            <a:t>б</a:t>
          </a:r>
          <a:r>
            <a:rPr lang="en-US" b="1" dirty="0">
              <a:solidFill>
                <a:schemeClr val="tx1"/>
              </a:solidFill>
            </a:rPr>
            <a:t>) </a:t>
          </a:r>
          <a:r>
            <a:rPr lang="mk-MK" b="1" dirty="0">
              <a:solidFill>
                <a:schemeClr val="tx1"/>
              </a:solidFill>
            </a:rPr>
            <a:t>Е-пошта на корисникот</a:t>
          </a:r>
          <a:endParaRPr lang="en-US" b="1"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mk-MK" b="1" dirty="0">
              <a:solidFill>
                <a:schemeClr val="tx1"/>
              </a:solidFill>
            </a:rPr>
            <a:t>в</a:t>
          </a:r>
          <a:r>
            <a:rPr lang="en-US" b="1" dirty="0">
              <a:solidFill>
                <a:schemeClr val="tx1"/>
              </a:solidFill>
            </a:rPr>
            <a:t>) </a:t>
          </a:r>
          <a:r>
            <a:rPr lang="mk-MK" b="1" dirty="0">
              <a:solidFill>
                <a:schemeClr val="tx1"/>
              </a:solidFill>
            </a:rPr>
            <a:t>Телефонски број на корисникот</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mk-MK" b="1" dirty="0">
              <a:solidFill>
                <a:schemeClr val="tx1"/>
              </a:solidFill>
            </a:rPr>
            <a:t>г</a:t>
          </a:r>
          <a:r>
            <a:rPr lang="en-US" b="1" dirty="0">
              <a:solidFill>
                <a:schemeClr val="tx1"/>
              </a:solidFill>
            </a:rPr>
            <a:t>) </a:t>
          </a:r>
          <a:r>
            <a:rPr lang="mk-MK" b="1" dirty="0">
              <a:solidFill>
                <a:schemeClr val="tx1"/>
              </a:solidFill>
            </a:rPr>
            <a:t>Именик на корисникот</a:t>
          </a:r>
          <a:endParaRPr lang="en-US" b="1" dirty="0">
            <a:solidFill>
              <a:schemeClr val="tx1"/>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mk-MK" b="1" dirty="0">
              <a:solidFill>
                <a:schemeClr val="tx1"/>
              </a:solidFill>
            </a:rPr>
            <a:t>д</a:t>
          </a:r>
          <a:r>
            <a:rPr lang="en-US" b="1" dirty="0">
              <a:solidFill>
                <a:schemeClr val="tx1"/>
              </a:solidFill>
            </a:rPr>
            <a:t>) </a:t>
          </a:r>
          <a:r>
            <a:rPr lang="mk-MK" b="1" dirty="0">
              <a:solidFill>
                <a:schemeClr val="tx1"/>
              </a:solidFill>
            </a:rPr>
            <a:t>Број на кредитна картичка на корисникот</a:t>
          </a:r>
          <a:endParaRPr lang="en-US" b="1" dirty="0">
            <a:solidFill>
              <a:schemeClr val="tx1"/>
            </a:solidFill>
          </a:endParaRP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600" b="1" dirty="0"/>
            <a:t>Што од наведеното не би </a:t>
          </a:r>
          <a:r>
            <a:rPr lang="mk-MK" sz="2600" b="1" dirty="0" err="1"/>
            <a:t>спаѓало</a:t>
          </a:r>
          <a:r>
            <a:rPr lang="mk-MK" sz="2600" b="1" dirty="0"/>
            <a:t> во дефиницијата за „информации за претплатници“?</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а</a:t>
          </a:r>
          <a:r>
            <a:rPr lang="en-US" b="1" dirty="0">
              <a:solidFill>
                <a:schemeClr val="tx1"/>
              </a:solidFill>
            </a:rPr>
            <a:t>) </a:t>
          </a:r>
          <a:r>
            <a:rPr lang="mk-MK" b="1" dirty="0">
              <a:solidFill>
                <a:schemeClr val="tx1"/>
              </a:solidFill>
            </a:rPr>
            <a:t>Поштенска адреса на корисникот</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mk-MK" b="1" dirty="0">
              <a:solidFill>
                <a:srgbClr val="FF0000"/>
              </a:solidFill>
            </a:rPr>
            <a:t>б</a:t>
          </a:r>
          <a:r>
            <a:rPr lang="en-US" b="1" dirty="0">
              <a:solidFill>
                <a:srgbClr val="FF0000"/>
              </a:solidFill>
            </a:rPr>
            <a:t>) </a:t>
          </a:r>
          <a:r>
            <a:rPr lang="mk-MK" b="1" dirty="0">
              <a:solidFill>
                <a:srgbClr val="FF0000"/>
              </a:solidFill>
            </a:rPr>
            <a:t>Е-пошта на корисникот</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mk-MK" b="1" dirty="0">
              <a:solidFill>
                <a:schemeClr val="tx1"/>
              </a:solidFill>
            </a:rPr>
            <a:t>в</a:t>
          </a:r>
          <a:r>
            <a:rPr lang="en-US" b="1" dirty="0">
              <a:solidFill>
                <a:schemeClr val="tx1"/>
              </a:solidFill>
            </a:rPr>
            <a:t>) </a:t>
          </a:r>
          <a:r>
            <a:rPr lang="mk-MK" b="1" dirty="0">
              <a:solidFill>
                <a:schemeClr val="tx1"/>
              </a:solidFill>
            </a:rPr>
            <a:t>Телефонски број на корисникот</a:t>
          </a:r>
          <a:endParaRPr lang="en-US" b="1" dirty="0">
            <a:solidFill>
              <a:schemeClr val="tx1"/>
            </a:solidFill>
          </a:endParaRP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mk-MK" b="1" dirty="0">
              <a:solidFill>
                <a:srgbClr val="FF0000"/>
              </a:solidFill>
            </a:rPr>
            <a:t>г</a:t>
          </a:r>
          <a:r>
            <a:rPr lang="en-US" b="1" dirty="0">
              <a:solidFill>
                <a:srgbClr val="FF0000"/>
              </a:solidFill>
            </a:rPr>
            <a:t>) </a:t>
          </a:r>
          <a:r>
            <a:rPr lang="mk-MK" b="1" dirty="0">
              <a:solidFill>
                <a:srgbClr val="FF0000"/>
              </a:solidFill>
            </a:rPr>
            <a:t>Именик на корисникот</a:t>
          </a:r>
          <a:endParaRPr lang="en-US" b="1" dirty="0">
            <a:solidFill>
              <a:srgbClr val="FF0000"/>
            </a:solidFill>
          </a:endParaRP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mk-MK" b="1" dirty="0">
              <a:solidFill>
                <a:schemeClr val="tx1"/>
              </a:solidFill>
            </a:rPr>
            <a:t>д</a:t>
          </a:r>
          <a:r>
            <a:rPr lang="en-US" b="1" dirty="0">
              <a:solidFill>
                <a:schemeClr val="tx1"/>
              </a:solidFill>
            </a:rPr>
            <a:t>) </a:t>
          </a:r>
          <a:r>
            <a:rPr lang="mk-MK" b="1" dirty="0">
              <a:solidFill>
                <a:schemeClr val="tx1"/>
              </a:solidFill>
            </a:rPr>
            <a:t>Број на кредитна картичка на корисникот</a:t>
          </a:r>
          <a:endParaRPr lang="en-US" b="1" dirty="0">
            <a:solidFill>
              <a:schemeClr val="tx1"/>
            </a:solidFill>
          </a:endParaRP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mk-MK" sz="3400" b="1" dirty="0">
              <a:solidFill>
                <a:schemeClr val="tx1"/>
              </a:solidFill>
            </a:rPr>
            <a:t>Сите глобални даватели на услуги бараат постоење на договор за заемна правна помош со една земја за да обезбедат податоци за таа земја во согласност со барање за итно откривање.</a:t>
          </a:r>
          <a:endParaRPr lang="en-US" sz="34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Точно</a:t>
          </a:r>
          <a:endParaRPr lang="en-US" b="1" dirty="0">
            <a:solidFill>
              <a:schemeClr val="tx1"/>
            </a:solidFill>
          </a:endParaRP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mk-MK" b="1" dirty="0">
              <a:solidFill>
                <a:srgbClr val="FF0000"/>
              </a:solidFill>
            </a:rPr>
            <a:t>Неточно</a:t>
          </a:r>
          <a:endParaRPr lang="en-US" b="1" dirty="0">
            <a:solidFill>
              <a:srgbClr val="FF0000"/>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2800" b="1" dirty="0"/>
            <a:t>Според член 18, кои податоци не можат да се нарачаат од даватели на услуги во приватниот сектор кои нудат услуги во вашата земја?</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mk-MK" b="1" dirty="0">
              <a:solidFill>
                <a:schemeClr val="tx1"/>
              </a:solidFill>
            </a:rPr>
            <a:t>а</a:t>
          </a:r>
          <a:r>
            <a:rPr lang="en-US" b="1" dirty="0">
              <a:solidFill>
                <a:schemeClr val="tx1"/>
              </a:solidFill>
            </a:rPr>
            <a:t>) </a:t>
          </a:r>
          <a:r>
            <a:rPr lang="mk-MK" b="1" dirty="0">
              <a:solidFill>
                <a:schemeClr val="tx1"/>
              </a:solidFill>
            </a:rPr>
            <a:t>информации за претплатници од странски давател на услуги</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mk-MK" b="1" dirty="0">
              <a:solidFill>
                <a:srgbClr val="FF0000"/>
              </a:solidFill>
            </a:rPr>
            <a:t>б</a:t>
          </a:r>
          <a:r>
            <a:rPr lang="en-US" b="1" dirty="0">
              <a:solidFill>
                <a:srgbClr val="FF0000"/>
              </a:solidFill>
            </a:rPr>
            <a:t>) </a:t>
          </a:r>
          <a:r>
            <a:rPr lang="mk-MK" b="1" dirty="0">
              <a:solidFill>
                <a:srgbClr val="FF0000"/>
              </a:solidFill>
            </a:rPr>
            <a:t>податочен сообраќај од странски давател на услуги</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mk-MK" b="1" dirty="0"/>
            <a:t>в</a:t>
          </a:r>
          <a:r>
            <a:rPr lang="en-US" b="1" dirty="0"/>
            <a:t>) </a:t>
          </a:r>
          <a:r>
            <a:rPr lang="mk-MK" b="1" dirty="0"/>
            <a:t>информации за претплатници од локален давател на услуги</a:t>
          </a:r>
          <a:endParaRPr lang="en-US" b="1" dirty="0"/>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mk-MK" b="1" dirty="0"/>
            <a:t>г</a:t>
          </a:r>
          <a:r>
            <a:rPr lang="en-US" b="1" dirty="0"/>
            <a:t>) </a:t>
          </a:r>
          <a:r>
            <a:rPr lang="mk-MK" b="1" dirty="0"/>
            <a:t>податочен сообраќај од локален давател на услуги</a:t>
          </a:r>
          <a:endParaRPr lang="en-US" b="1" dirty="0"/>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3400" b="1" dirty="0">
              <a:solidFill>
                <a:schemeClr val="tx1"/>
              </a:solidFill>
            </a:rPr>
            <a:t>Поверојатно е дека глобалните даватели на услуги доброволно ќе откријат податоци на земјите кои се членки на Конвенцијата од Будимпешта.</a:t>
          </a:r>
          <a:endParaRPr lang="en-US" sz="34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mk-MK" b="1" dirty="0">
              <a:solidFill>
                <a:schemeClr val="tx1"/>
              </a:solidFill>
            </a:rPr>
            <a:t>Точно</a:t>
          </a:r>
          <a:r>
            <a:rPr lang="en-US" b="1" dirty="0">
              <a:solidFill>
                <a:schemeClr val="tx1"/>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mk-MK" b="1" dirty="0">
              <a:solidFill>
                <a:schemeClr val="tx1"/>
              </a:solidFill>
            </a:rPr>
            <a:t>Неточно</a:t>
          </a:r>
          <a:endParaRPr lang="en-US"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mk-MK" sz="3400" b="1" dirty="0">
              <a:solidFill>
                <a:schemeClr val="tx1"/>
              </a:solidFill>
            </a:rPr>
            <a:t>Поверојатно е дека глобалните даватели на услуги доброволно ќе откријат податоци на земјите кои се членки на Конвенцијата од Будимпешта.</a:t>
          </a:r>
          <a:endParaRPr lang="en-US" sz="34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mk-MK" b="1" dirty="0">
              <a:solidFill>
                <a:srgbClr val="FF0000"/>
              </a:solidFill>
            </a:rPr>
            <a:t>Точно</a:t>
          </a:r>
          <a:endParaRPr lang="en-US" b="1" dirty="0">
            <a:solidFill>
              <a:srgbClr val="FF0000"/>
            </a:solidFill>
          </a:endParaRP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mk-MK" b="1" dirty="0">
              <a:solidFill>
                <a:schemeClr val="tx1"/>
              </a:solidFill>
            </a:rPr>
            <a:t>Неточно</a:t>
          </a:r>
          <a:endParaRPr lang="en-US"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Што од наведеното не би спаѓало во дефиницијата за „информации за претплатници“?</a:t>
          </a:r>
          <a:endParaRPr lang="en-US" sz="2600" b="1" kern="1200" dirty="0"/>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а</a:t>
          </a:r>
          <a:r>
            <a:rPr lang="en-US" sz="2600" b="1" kern="1200" dirty="0">
              <a:solidFill>
                <a:schemeClr val="tx1"/>
              </a:solidFill>
            </a:rPr>
            <a:t>) </a:t>
          </a:r>
          <a:r>
            <a:rPr lang="mk-MK" sz="2600" b="1" kern="1200" dirty="0">
              <a:solidFill>
                <a:schemeClr val="tx1"/>
              </a:solidFill>
            </a:rPr>
            <a:t>Поштенска адреса на корисникот</a:t>
          </a:r>
          <a:endParaRPr lang="en-US" sz="2600" b="1" kern="1200" dirty="0">
            <a:solidFill>
              <a:schemeClr val="tx1"/>
            </a:solidFill>
          </a:endParaRP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б</a:t>
          </a:r>
          <a:r>
            <a:rPr lang="en-US" sz="2600" b="1" kern="1200" dirty="0">
              <a:solidFill>
                <a:schemeClr val="tx1"/>
              </a:solidFill>
            </a:rPr>
            <a:t>) </a:t>
          </a:r>
          <a:r>
            <a:rPr lang="mk-MK" sz="2600" b="1" kern="1200" dirty="0">
              <a:solidFill>
                <a:schemeClr val="tx1"/>
              </a:solidFill>
            </a:rPr>
            <a:t>Е-пошта на корисникот</a:t>
          </a:r>
          <a:endParaRPr lang="en-US" sz="2600" b="1" kern="1200" dirty="0">
            <a:solidFill>
              <a:schemeClr val="tx1"/>
            </a:solidFill>
          </a:endParaRP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в</a:t>
          </a:r>
          <a:r>
            <a:rPr lang="en-US" sz="2600" b="1" kern="1200" dirty="0">
              <a:solidFill>
                <a:schemeClr val="tx1"/>
              </a:solidFill>
            </a:rPr>
            <a:t>) </a:t>
          </a:r>
          <a:r>
            <a:rPr lang="mk-MK" sz="2600" b="1" kern="1200" dirty="0">
              <a:solidFill>
                <a:schemeClr val="tx1"/>
              </a:solidFill>
            </a:rPr>
            <a:t>Телефонски број на корисникот</a:t>
          </a:r>
          <a:endParaRPr lang="en-US" sz="2600" b="1" kern="1200" dirty="0">
            <a:solidFill>
              <a:schemeClr val="tx1"/>
            </a:solidFill>
          </a:endParaRP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г</a:t>
          </a:r>
          <a:r>
            <a:rPr lang="en-US" sz="2600" b="1" kern="1200" dirty="0">
              <a:solidFill>
                <a:schemeClr val="tx1"/>
              </a:solidFill>
            </a:rPr>
            <a:t>) </a:t>
          </a:r>
          <a:r>
            <a:rPr lang="mk-MK" sz="2600" b="1" kern="1200" dirty="0">
              <a:solidFill>
                <a:schemeClr val="tx1"/>
              </a:solidFill>
            </a:rPr>
            <a:t>Именик на корисникот</a:t>
          </a:r>
          <a:endParaRPr lang="en-US" sz="2600" b="1" kern="1200" dirty="0">
            <a:solidFill>
              <a:schemeClr val="tx1"/>
            </a:solidFill>
          </a:endParaRP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д</a:t>
          </a:r>
          <a:r>
            <a:rPr lang="en-US" sz="2600" b="1" kern="1200" dirty="0">
              <a:solidFill>
                <a:schemeClr val="tx1"/>
              </a:solidFill>
            </a:rPr>
            <a:t>) </a:t>
          </a:r>
          <a:r>
            <a:rPr lang="mk-MK" sz="2600" b="1" kern="1200" dirty="0">
              <a:solidFill>
                <a:schemeClr val="tx1"/>
              </a:solidFill>
            </a:rPr>
            <a:t>Број на кредитна картичка на корисникот</a:t>
          </a:r>
          <a:endParaRPr lang="en-US" sz="2600" b="1" kern="1200" dirty="0">
            <a:solidFill>
              <a:schemeClr val="tx1"/>
            </a:solidFill>
          </a:endParaRP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Што од наведеното не би </a:t>
          </a:r>
          <a:r>
            <a:rPr lang="mk-MK" sz="2600" b="1" kern="1200" dirty="0" err="1"/>
            <a:t>спаѓало</a:t>
          </a:r>
          <a:r>
            <a:rPr lang="mk-MK" sz="2600" b="1" kern="1200" dirty="0"/>
            <a:t> во дефиницијата за „информации за претплатници“?</a:t>
          </a:r>
          <a:endParaRPr lang="en-US" sz="2600" b="1" kern="1200" dirty="0"/>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а</a:t>
          </a:r>
          <a:r>
            <a:rPr lang="en-US" sz="2600" b="1" kern="1200" dirty="0">
              <a:solidFill>
                <a:schemeClr val="tx1"/>
              </a:solidFill>
            </a:rPr>
            <a:t>) </a:t>
          </a:r>
          <a:r>
            <a:rPr lang="mk-MK" sz="2600" b="1" kern="1200" dirty="0">
              <a:solidFill>
                <a:schemeClr val="tx1"/>
              </a:solidFill>
            </a:rPr>
            <a:t>Поштенска адреса на корисникот</a:t>
          </a:r>
          <a:endParaRPr lang="en-US" sz="2600" b="1" kern="1200" dirty="0">
            <a:solidFill>
              <a:schemeClr val="tx1"/>
            </a:solidFill>
          </a:endParaRP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rgbClr val="FF0000"/>
              </a:solidFill>
            </a:rPr>
            <a:t>б</a:t>
          </a:r>
          <a:r>
            <a:rPr lang="en-US" sz="2600" b="1" kern="1200" dirty="0">
              <a:solidFill>
                <a:srgbClr val="FF0000"/>
              </a:solidFill>
            </a:rPr>
            <a:t>) </a:t>
          </a:r>
          <a:r>
            <a:rPr lang="mk-MK" sz="2600" b="1" kern="1200" dirty="0">
              <a:solidFill>
                <a:srgbClr val="FF0000"/>
              </a:solidFill>
            </a:rPr>
            <a:t>Е-пошта на корисникот</a:t>
          </a:r>
          <a:endParaRPr lang="en-US" sz="2600" b="1" kern="1200" dirty="0">
            <a:solidFill>
              <a:srgbClr val="FF0000"/>
            </a:solidFill>
          </a:endParaRP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в</a:t>
          </a:r>
          <a:r>
            <a:rPr lang="en-US" sz="2600" b="1" kern="1200" dirty="0">
              <a:solidFill>
                <a:schemeClr val="tx1"/>
              </a:solidFill>
            </a:rPr>
            <a:t>) </a:t>
          </a:r>
          <a:r>
            <a:rPr lang="mk-MK" sz="2600" b="1" kern="1200" dirty="0">
              <a:solidFill>
                <a:schemeClr val="tx1"/>
              </a:solidFill>
            </a:rPr>
            <a:t>Телефонски број на корисникот</a:t>
          </a:r>
          <a:endParaRPr lang="en-US" sz="2600" b="1" kern="1200" dirty="0">
            <a:solidFill>
              <a:schemeClr val="tx1"/>
            </a:solidFill>
          </a:endParaRP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rgbClr val="FF0000"/>
              </a:solidFill>
            </a:rPr>
            <a:t>г</a:t>
          </a:r>
          <a:r>
            <a:rPr lang="en-US" sz="2600" b="1" kern="1200" dirty="0">
              <a:solidFill>
                <a:srgbClr val="FF0000"/>
              </a:solidFill>
            </a:rPr>
            <a:t>) </a:t>
          </a:r>
          <a:r>
            <a:rPr lang="mk-MK" sz="2600" b="1" kern="1200" dirty="0">
              <a:solidFill>
                <a:srgbClr val="FF0000"/>
              </a:solidFill>
            </a:rPr>
            <a:t>Именик на корисникот</a:t>
          </a:r>
          <a:endParaRPr lang="en-US" sz="2600" b="1" kern="1200" dirty="0">
            <a:solidFill>
              <a:srgbClr val="FF0000"/>
            </a:solidFill>
          </a:endParaRP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solidFill>
                <a:schemeClr val="tx1"/>
              </a:solidFill>
            </a:rPr>
            <a:t>д</a:t>
          </a:r>
          <a:r>
            <a:rPr lang="en-US" sz="2600" b="1" kern="1200" dirty="0">
              <a:solidFill>
                <a:schemeClr val="tx1"/>
              </a:solidFill>
            </a:rPr>
            <a:t>) </a:t>
          </a:r>
          <a:r>
            <a:rPr lang="mk-MK" sz="2600" b="1" kern="1200" dirty="0">
              <a:solidFill>
                <a:schemeClr val="tx1"/>
              </a:solidFill>
            </a:rPr>
            <a:t>Број на кредитна картичка на корисникот</a:t>
          </a:r>
          <a:endParaRPr lang="en-US" sz="2600" b="1" kern="1200" dirty="0">
            <a:solidFill>
              <a:schemeClr val="tx1"/>
            </a:solidFill>
          </a:endParaRP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mk-MK" sz="3400" b="1" kern="1200" dirty="0">
              <a:solidFill>
                <a:schemeClr val="tx1"/>
              </a:solidFill>
            </a:rPr>
            <a:t>Сите глобални даватели на услуги бараат постоење на договор за заемна правна помош со една земја за да обезбедат податоци за таа земја во согласност со барање за итно откривање.</a:t>
          </a:r>
          <a:endParaRPr lang="en-US" sz="3400" b="1" kern="1200" dirty="0">
            <a:solidFill>
              <a:schemeClr val="tx1"/>
            </a:solidFill>
          </a:endParaRP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chemeClr val="tx1"/>
              </a:solidFill>
            </a:rPr>
            <a:t>Точно</a:t>
          </a:r>
          <a:endParaRPr lang="en-US" sz="4400" b="1" kern="1200" dirty="0">
            <a:solidFill>
              <a:schemeClr val="tx1"/>
            </a:solidFill>
          </a:endParaRP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rgbClr val="FF0000"/>
              </a:solidFill>
            </a:rPr>
            <a:t>Неточно</a:t>
          </a:r>
          <a:endParaRPr lang="en-US" sz="4400" b="1" kern="1200" dirty="0">
            <a:solidFill>
              <a:srgbClr val="FF0000"/>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Според член 18, кои податоци не можат да се нарачаат од даватели на услуги во приватниот сектор кои нудат услуги во вашата земја?</a:t>
          </a:r>
          <a:endParaRPr lang="en-US" sz="2800" b="1" kern="1200" dirty="0"/>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mk-MK" sz="2900" b="1" kern="1200" dirty="0">
              <a:solidFill>
                <a:schemeClr val="tx1"/>
              </a:solidFill>
            </a:rPr>
            <a:t>а</a:t>
          </a:r>
          <a:r>
            <a:rPr lang="en-US" sz="2900" b="1" kern="1200" dirty="0">
              <a:solidFill>
                <a:schemeClr val="tx1"/>
              </a:solidFill>
            </a:rPr>
            <a:t>) </a:t>
          </a:r>
          <a:r>
            <a:rPr lang="mk-MK" sz="2900" b="1" kern="1200" dirty="0">
              <a:solidFill>
                <a:schemeClr val="tx1"/>
              </a:solidFill>
            </a:rPr>
            <a:t>информации за претплатници од странски давател на услуги</a:t>
          </a:r>
          <a:endParaRPr lang="en-US" sz="2900" b="1" kern="1200" dirty="0">
            <a:solidFill>
              <a:schemeClr val="tx1"/>
            </a:solidFill>
          </a:endParaRP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mk-MK" sz="2900" b="1" kern="1200" dirty="0">
              <a:solidFill>
                <a:srgbClr val="FF0000"/>
              </a:solidFill>
            </a:rPr>
            <a:t>б</a:t>
          </a:r>
          <a:r>
            <a:rPr lang="en-US" sz="2900" b="1" kern="1200" dirty="0">
              <a:solidFill>
                <a:srgbClr val="FF0000"/>
              </a:solidFill>
            </a:rPr>
            <a:t>) </a:t>
          </a:r>
          <a:r>
            <a:rPr lang="mk-MK" sz="2900" b="1" kern="1200" dirty="0">
              <a:solidFill>
                <a:srgbClr val="FF0000"/>
              </a:solidFill>
            </a:rPr>
            <a:t>податочен сообраќај од странски давател на услуги</a:t>
          </a:r>
          <a:endParaRPr lang="en-US" sz="2900" b="1" kern="1200" dirty="0">
            <a:solidFill>
              <a:srgbClr val="FF0000"/>
            </a:solidFill>
          </a:endParaRP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mk-MK" sz="2900" b="1" kern="1200" dirty="0"/>
            <a:t>в</a:t>
          </a:r>
          <a:r>
            <a:rPr lang="en-US" sz="2900" b="1" kern="1200" dirty="0"/>
            <a:t>) </a:t>
          </a:r>
          <a:r>
            <a:rPr lang="mk-MK" sz="2900" b="1" kern="1200" dirty="0"/>
            <a:t>информации за претплатници од локален давател на услуги</a:t>
          </a:r>
          <a:endParaRPr lang="en-US" sz="2900" b="1" kern="1200" dirty="0"/>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just" defTabSz="1289050">
            <a:lnSpc>
              <a:spcPct val="90000"/>
            </a:lnSpc>
            <a:spcBef>
              <a:spcPct val="0"/>
            </a:spcBef>
            <a:spcAft>
              <a:spcPct val="35000"/>
            </a:spcAft>
            <a:buNone/>
          </a:pPr>
          <a:r>
            <a:rPr lang="mk-MK" sz="2900" b="1" kern="1200" dirty="0"/>
            <a:t>г</a:t>
          </a:r>
          <a:r>
            <a:rPr lang="en-US" sz="2900" b="1" kern="1200" dirty="0"/>
            <a:t>) </a:t>
          </a:r>
          <a:r>
            <a:rPr lang="mk-MK" sz="2900" b="1" kern="1200" dirty="0"/>
            <a:t>податочен сообраќај од локален давател на услуги</a:t>
          </a:r>
          <a:endParaRPr lang="en-US" sz="2900" b="1" kern="1200" dirty="0"/>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mk-MK" sz="3400" b="1" kern="1200" dirty="0">
              <a:solidFill>
                <a:schemeClr val="tx1"/>
              </a:solidFill>
            </a:rPr>
            <a:t>Поверојатно е дека глобалните даватели на услуги доброволно ќе откријат податоци на земјите кои се членки на Конвенцијата од Будимпешта.</a:t>
          </a:r>
          <a:endParaRPr lang="en-US" sz="3400" b="1" kern="1200" dirty="0">
            <a:solidFill>
              <a:schemeClr val="tx1"/>
            </a:solidFill>
          </a:endParaRP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chemeClr val="tx1"/>
              </a:solidFill>
            </a:rPr>
            <a:t>Точно</a:t>
          </a:r>
          <a:r>
            <a:rPr lang="en-US" sz="4400" b="1" kern="1200" dirty="0">
              <a:solidFill>
                <a:schemeClr val="tx1"/>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chemeClr val="tx1"/>
              </a:solidFill>
            </a:rPr>
            <a:t>Неточно</a:t>
          </a:r>
          <a:endParaRPr lang="en-US" sz="4400" b="1" kern="1200" dirty="0">
            <a:solidFill>
              <a:schemeClr val="tx1"/>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mk-MK" sz="3400" b="1" kern="1200" dirty="0">
              <a:solidFill>
                <a:schemeClr val="tx1"/>
              </a:solidFill>
            </a:rPr>
            <a:t>Поверојатно е дека глобалните даватели на услуги доброволно ќе откријат податоци на земјите кои се членки на Конвенцијата од Будимпешта.</a:t>
          </a:r>
          <a:endParaRPr lang="en-US" sz="3400" b="1" kern="1200" dirty="0">
            <a:solidFill>
              <a:schemeClr val="tx1"/>
            </a:solidFill>
          </a:endParaRP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rgbClr val="FF0000"/>
              </a:solidFill>
            </a:rPr>
            <a:t>Точно</a:t>
          </a:r>
          <a:endParaRPr lang="en-US" sz="4400" b="1" kern="1200" dirty="0">
            <a:solidFill>
              <a:srgbClr val="FF0000"/>
            </a:solidFill>
          </a:endParaRP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mk-MK" sz="4400" b="1" kern="1200" dirty="0">
              <a:solidFill>
                <a:schemeClr val="tx1"/>
              </a:solidFill>
            </a:rPr>
            <a:t>Неточно</a:t>
          </a:r>
          <a:endParaRPr lang="en-US" sz="4400" b="1" kern="1200" dirty="0">
            <a:solidFill>
              <a:schemeClr val="tx1"/>
            </a:solidFill>
          </a:endParaRP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6/30/2021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200" dirty="0"/>
              <a:t>Оваа сесија е поделена на 4 дела</a:t>
            </a:r>
            <a:r>
              <a:rPr lang="en-GB" sz="1200" dirty="0"/>
              <a:t>.</a:t>
            </a:r>
          </a:p>
          <a:p>
            <a:r>
              <a:rPr lang="mk-MK" sz="1200" dirty="0"/>
              <a:t>Првиот дел на сесијата ќе ги разгледа клучните дефиниции. </a:t>
            </a:r>
          </a:p>
          <a:p>
            <a:r>
              <a:rPr lang="ru-RU" dirty="0"/>
              <a:t>Вториот дел од сесијата ќе ја разгледа соработката со странски даватели на услуги за обезбедување податоци.</a:t>
            </a:r>
          </a:p>
          <a:p>
            <a:r>
              <a:rPr lang="ru-RU" dirty="0"/>
              <a:t>Третиот дел од сесијата ќе даде преглед на соработката со странски даватели на услуги за нелегално отстранување на содржината.</a:t>
            </a:r>
          </a:p>
          <a:p>
            <a:r>
              <a:rPr lang="ru-RU" dirty="0"/>
              <a:t>Четвртиот дел од сесијата ќе ги резимира целите на сесијата.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Третиот дел ќе даде преглед на соработката со странски даватели на услуги во врска со обезбедување на податоци (т.е. добивање електронски докази од даватели на услуги кои немаат правно присуство во земјата што ги бара доказите).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40924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ru-RU" dirty="0"/>
              <a:t>Со оглед на глобалната природа на интернетот, не е невообичаено ниту еден давател на услуги да ги става своите услуги достапни во судски надлежности каде што</a:t>
            </a:r>
            <a:r>
              <a:rPr lang="ru-RU" baseline="0" dirty="0"/>
              <a:t> </a:t>
            </a:r>
            <a:r>
              <a:rPr lang="ru-RU" dirty="0"/>
              <a:t>нема правно присуство. На пример</a:t>
            </a:r>
            <a:r>
              <a:rPr lang="en-US" dirty="0"/>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Google </a:t>
            </a:r>
            <a:r>
              <a:rPr lang="mk-MK" dirty="0"/>
              <a:t>има канцеларии во 40 земји</a:t>
            </a:r>
            <a:endParaRPr lang="en-US" dirty="0"/>
          </a:p>
          <a:p>
            <a:r>
              <a:rPr lang="en-US" dirty="0"/>
              <a:t>Facebook</a:t>
            </a:r>
            <a:r>
              <a:rPr lang="mk-MK" dirty="0"/>
              <a:t> има канцеларии во 35 земји</a:t>
            </a:r>
            <a:endParaRPr lang="en-US" dirty="0"/>
          </a:p>
          <a:p>
            <a:r>
              <a:rPr lang="en-US" dirty="0"/>
              <a:t>Twitter</a:t>
            </a:r>
            <a:r>
              <a:rPr lang="mk-MK" dirty="0"/>
              <a:t> има канцеларии во 19 земји</a:t>
            </a:r>
            <a:endParaRPr lang="en-US" dirty="0"/>
          </a:p>
          <a:p>
            <a:endParaRPr lang="en-US" dirty="0"/>
          </a:p>
          <a:p>
            <a:r>
              <a:rPr lang="ru-RU" dirty="0"/>
              <a:t>Ова е многу помалку од бројот на земји во кои работат овие платформи.</a:t>
            </a:r>
          </a:p>
          <a:p>
            <a:endParaRPr lang="en-US" dirty="0"/>
          </a:p>
          <a:p>
            <a:r>
              <a:rPr lang="ru-RU" dirty="0"/>
              <a:t>Со оглед на традиционалните правни принципи и нормите на меѓународното право, има тенденција да има предизвик за многу земји ефикасно да градат судска</a:t>
            </a:r>
            <a:r>
              <a:rPr lang="ru-RU" baseline="0" dirty="0"/>
              <a:t> надлежност</a:t>
            </a:r>
            <a:r>
              <a:rPr lang="ru-RU" dirty="0"/>
              <a:t> со долга рака. Овој слајд потенцира некои опции достапни за соработка со странски даватели на услуги, имено</a:t>
            </a:r>
            <a:r>
              <a:rPr lang="en-US" dirty="0"/>
              <a:t>:</a:t>
            </a:r>
          </a:p>
          <a:p>
            <a:pPr marL="800100" lvl="1" indent="-342900" algn="just">
              <a:buFont typeface="Wingdings" pitchFamily="2" charset="2"/>
              <a:buChar char="ü"/>
              <a:defRPr/>
            </a:pPr>
            <a:r>
              <a:rPr lang="mk-MK" sz="1200" dirty="0"/>
              <a:t>Рамки за ЗПП</a:t>
            </a:r>
            <a:endParaRPr lang="en-GB" sz="1200" dirty="0"/>
          </a:p>
          <a:p>
            <a:pPr marL="800100" lvl="1" indent="-342900" algn="just">
              <a:buFont typeface="Wingdings" pitchFamily="2" charset="2"/>
              <a:buChar char="ü"/>
              <a:defRPr/>
            </a:pPr>
            <a:r>
              <a:rPr lang="mk-MK" sz="1200" dirty="0"/>
              <a:t>Барања за итно откривање</a:t>
            </a:r>
            <a:endParaRPr lang="en-GB" sz="1200" dirty="0"/>
          </a:p>
          <a:p>
            <a:pPr marL="800100" lvl="1" indent="-342900" algn="just">
              <a:buFont typeface="Wingdings" pitchFamily="2" charset="2"/>
              <a:buChar char="ü"/>
              <a:defRPr/>
            </a:pPr>
            <a:r>
              <a:rPr lang="mk-MK" sz="1200" dirty="0"/>
              <a:t>Наредби за производство</a:t>
            </a:r>
            <a:endParaRPr lang="en-GB" sz="1200" dirty="0"/>
          </a:p>
          <a:p>
            <a:pPr marL="800100" lvl="1" indent="-342900" algn="just">
              <a:buFont typeface="Wingdings" pitchFamily="2" charset="2"/>
              <a:buChar char="ü"/>
              <a:defRPr/>
            </a:pPr>
            <a:r>
              <a:rPr lang="mk-MK" sz="1200" dirty="0"/>
              <a:t>Прекуграничен пристап со согласност</a:t>
            </a:r>
            <a:endParaRPr lang="en-GB" sz="1200" dirty="0"/>
          </a:p>
          <a:p>
            <a:pPr marL="800100" lvl="1" indent="-342900" algn="just">
              <a:buFont typeface="Wingdings" pitchFamily="2" charset="2"/>
              <a:buChar char="ü"/>
              <a:defRPr/>
            </a:pPr>
            <a:r>
              <a:rPr lang="mk-MK" sz="1200" dirty="0"/>
              <a:t>Доброволна соработка</a:t>
            </a:r>
            <a:endParaRPr lang="en-GB" sz="1200" dirty="0"/>
          </a:p>
          <a:p>
            <a:endParaRPr lang="en-US" dirty="0"/>
          </a:p>
          <a:p>
            <a:r>
              <a:rPr lang="ru-RU" dirty="0"/>
              <a:t>Десната страна на слајдот воведува соработка преку рамките за ЗПП. Рамките за ЗПП (обично познати како договори за заемна правна помош) може да се користат за да се побара соработка од странски даватели на услуги. Ова обично повлекува централен орган на земјата барател кој поднесува формално барање за заемна помош до централниот орган на замолената земја. Централниот орган на замолената земја потоа ќе ги извршува домашните процесни овластувања во согласност со домашното законодавство и ќе ги добие доказите од давателот на услугата. Откако ќе се добијат овие информации, тие ќе бидат пренесени до централниот орган на земјата барател.</a:t>
            </a:r>
          </a:p>
          <a:p>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Додека рамките за </a:t>
            </a:r>
            <a:r>
              <a:rPr lang="mk-MK" sz="1200" b="0" i="0" kern="1200" dirty="0">
                <a:solidFill>
                  <a:schemeClr val="tx1"/>
                </a:solidFill>
                <a:effectLst/>
                <a:latin typeface="+mn-lt"/>
                <a:ea typeface="ＭＳ Ｐゴシック" pitchFamily="-65" charset="-128"/>
                <a:cs typeface="ＭＳ Ｐゴシック" pitchFamily="-65" charset="-128"/>
              </a:rPr>
              <a:t>З</a:t>
            </a:r>
            <a:r>
              <a:rPr lang="ru-RU" sz="1200" b="0" i="0" kern="1200" dirty="0">
                <a:solidFill>
                  <a:schemeClr val="tx1"/>
                </a:solidFill>
                <a:effectLst/>
                <a:latin typeface="+mn-lt"/>
                <a:ea typeface="ＭＳ Ｐゴシック" pitchFamily="-65" charset="-128"/>
                <a:cs typeface="ＭＳ Ｐゴシック" pitchFamily="-65" charset="-128"/>
              </a:rPr>
              <a:t>ПП се правно обврзувачки механизам за принудување странски даватели на услуги, тие имаат тенденција да бидат релативно бавни и тешки.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колку глобални даватели на услуги, како што се </a:t>
            </a:r>
            <a:r>
              <a:rPr lang="en-US" sz="1200" b="0" i="0" kern="1200" dirty="0">
                <a:solidFill>
                  <a:schemeClr val="tx1"/>
                </a:solidFill>
                <a:effectLst/>
                <a:latin typeface="+mn-lt"/>
                <a:ea typeface="ＭＳ Ｐゴシック" pitchFamily="-65" charset="-128"/>
                <a:cs typeface="ＭＳ Ｐゴシック" pitchFamily="-65" charset="-128"/>
              </a:rPr>
              <a:t>Google, Facebook, Twitter</a:t>
            </a:r>
            <a:r>
              <a:rPr lang="ru-RU" sz="1200" b="0" i="0" kern="1200" dirty="0">
                <a:solidFill>
                  <a:schemeClr val="tx1"/>
                </a:solidFill>
                <a:effectLst/>
                <a:latin typeface="+mn-lt"/>
                <a:ea typeface="ＭＳ Ｐゴシック" pitchFamily="-65" charset="-128"/>
                <a:cs typeface="ＭＳ Ｐゴシック" pitchFamily="-65" charset="-128"/>
              </a:rPr>
              <a:t>, бараат барање направено во согласност со договорот за заемна правна помош за откривање на информациите за претплатникот.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Овие слајдови објаснуваат како можат да се користат итни барањата за откривање за да се добие соработка од странски даватели на услуги.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Како што споменавме на претходниот слајд, процесот за добивање информации од договорите за заемна правна помош има тенденција да биде доста бавен и можеби не е соодветен за итни случаи. Многу даватели на глобални услуги откриваат податоци во итни случаи дури и во отсуство на барање упатено во согласност со договор за заемна правна помош. Таквите барања мора да покажат дека откривањето е потребно за да се спречи смрт или сериозни телесни повреди - иако различни даватели на услуги имаат различни критериуми за откривање во итни случаи. Важно е да се напомене дека обелоденувањето на итни случаи, за разлика од барањето за објавување направено во согласност со ДЗПП, не е правно обврзувачко за странските даватели на услуги.</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прикажува Образецот за барање за итно откривање на </a:t>
            </a:r>
            <a:r>
              <a:rPr lang="en-GB" sz="1200" b="0" i="0" kern="1200" dirty="0">
                <a:solidFill>
                  <a:schemeClr val="tx1"/>
                </a:solidFill>
                <a:effectLst/>
                <a:latin typeface="+mn-lt"/>
                <a:ea typeface="ＭＳ Ｐゴシック" pitchFamily="-65" charset="-128"/>
                <a:cs typeface="ＭＳ Ｐゴシック" pitchFamily="-65" charset="-128"/>
              </a:rPr>
              <a:t>Google</a:t>
            </a:r>
            <a:r>
              <a:rPr lang="ru-RU" sz="1200" b="0" i="0" kern="1200" dirty="0">
                <a:solidFill>
                  <a:schemeClr val="tx1"/>
                </a:solidFill>
                <a:effectLst/>
                <a:latin typeface="+mn-lt"/>
                <a:ea typeface="ＭＳ Ｐゴシック" pitchFamily="-65" charset="-128"/>
                <a:cs typeface="ＭＳ Ｐゴシック" pitchFamily="-65" charset="-128"/>
              </a:rPr>
              <a:t>. Обучувачот може да им го</a:t>
            </a:r>
            <a:r>
              <a:rPr lang="ru-RU" sz="1200" b="0" i="0" kern="1200" baseline="0" dirty="0">
                <a:solidFill>
                  <a:schemeClr val="tx1"/>
                </a:solidFill>
                <a:effectLst/>
                <a:latin typeface="+mn-lt"/>
                <a:ea typeface="ＭＳ Ｐゴシック" pitchFamily="-65" charset="-128"/>
                <a:cs typeface="ＭＳ Ｐゴシック" pitchFamily="-65" charset="-128"/>
              </a:rPr>
              <a:t> покаже секое од потребните полиња на учесниците, </a:t>
            </a:r>
            <a:r>
              <a:rPr lang="ru-RU" sz="1200" b="0" i="0" kern="1200" dirty="0">
                <a:solidFill>
                  <a:schemeClr val="tx1"/>
                </a:solidFill>
                <a:effectLst/>
                <a:latin typeface="+mn-lt"/>
                <a:ea typeface="ＭＳ Ｐゴシック" pitchFamily="-65" charset="-128"/>
                <a:cs typeface="ＭＳ Ｐゴシック" pitchFamily="-65" charset="-128"/>
              </a:rPr>
              <a:t>како пример, каков вид на информација мора да се сподели со давателот на услуги кога поднесува барање за итно откривање.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прикажува Образецот за барање за итно откривање на </a:t>
            </a:r>
            <a:r>
              <a:rPr lang="en-GB" sz="1200" b="0" i="0" kern="1200" dirty="0">
                <a:solidFill>
                  <a:schemeClr val="tx1"/>
                </a:solidFill>
                <a:effectLst/>
                <a:latin typeface="+mn-lt"/>
                <a:ea typeface="ＭＳ Ｐゴシック" pitchFamily="-65" charset="-128"/>
                <a:cs typeface="ＭＳ Ｐゴシック" pitchFamily="-65" charset="-128"/>
              </a:rPr>
              <a:t>Google</a:t>
            </a:r>
            <a:r>
              <a:rPr lang="ru-RU" sz="1200" b="0" i="0" kern="1200" dirty="0">
                <a:solidFill>
                  <a:schemeClr val="tx1"/>
                </a:solidFill>
                <a:effectLst/>
                <a:latin typeface="+mn-lt"/>
                <a:ea typeface="ＭＳ Ｐゴシック" pitchFamily="-65" charset="-128"/>
                <a:cs typeface="ＭＳ Ｐゴシック" pitchFamily="-65" charset="-128"/>
              </a:rPr>
              <a:t>. Обучувачот може да им го</a:t>
            </a:r>
            <a:r>
              <a:rPr lang="ru-RU" sz="1200" b="0" i="0" kern="1200" baseline="0" dirty="0">
                <a:solidFill>
                  <a:schemeClr val="tx1"/>
                </a:solidFill>
                <a:effectLst/>
                <a:latin typeface="+mn-lt"/>
                <a:ea typeface="ＭＳ Ｐゴシック" pitchFamily="-65" charset="-128"/>
                <a:cs typeface="ＭＳ Ｐゴシック" pitchFamily="-65" charset="-128"/>
              </a:rPr>
              <a:t> покаже секое од потребните полиња на учесниците, </a:t>
            </a:r>
            <a:r>
              <a:rPr lang="ru-RU" sz="1200" b="0" i="0" kern="1200" dirty="0">
                <a:solidFill>
                  <a:schemeClr val="tx1"/>
                </a:solidFill>
                <a:effectLst/>
                <a:latin typeface="+mn-lt"/>
                <a:ea typeface="ＭＳ Ｐゴシック" pitchFamily="-65" charset="-128"/>
                <a:cs typeface="ＭＳ Ｐゴシック" pitchFamily="-65" charset="-128"/>
              </a:rPr>
              <a:t>како пример, каков вид на информација мора да се сподели со давателот на услуги кога поднесува барање за итно откривање.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прикажува Образецот за барање за итно откривање на </a:t>
            </a:r>
            <a:r>
              <a:rPr lang="en-GB" sz="1200" b="0" i="0" kern="1200" dirty="0">
                <a:solidFill>
                  <a:schemeClr val="tx1"/>
                </a:solidFill>
                <a:effectLst/>
                <a:latin typeface="+mn-lt"/>
                <a:ea typeface="ＭＳ Ｐゴシック" pitchFamily="-65" charset="-128"/>
                <a:cs typeface="ＭＳ Ｐゴシック" pitchFamily="-65" charset="-128"/>
              </a:rPr>
              <a:t>Google</a:t>
            </a:r>
            <a:r>
              <a:rPr lang="ru-RU" sz="1200" b="0" i="0" kern="1200" dirty="0">
                <a:solidFill>
                  <a:schemeClr val="tx1"/>
                </a:solidFill>
                <a:effectLst/>
                <a:latin typeface="+mn-lt"/>
                <a:ea typeface="ＭＳ Ｐゴシック" pitchFamily="-65" charset="-128"/>
                <a:cs typeface="ＭＳ Ｐゴシック" pitchFamily="-65" charset="-128"/>
              </a:rPr>
              <a:t>. Обучувачот може да им го</a:t>
            </a:r>
            <a:r>
              <a:rPr lang="ru-RU" sz="1200" b="0" i="0" kern="1200" baseline="0" dirty="0">
                <a:solidFill>
                  <a:schemeClr val="tx1"/>
                </a:solidFill>
                <a:effectLst/>
                <a:latin typeface="+mn-lt"/>
                <a:ea typeface="ＭＳ Ｐゴシック" pitchFamily="-65" charset="-128"/>
                <a:cs typeface="ＭＳ Ｐゴシック" pitchFamily="-65" charset="-128"/>
              </a:rPr>
              <a:t> покаже секое од потребните полиња на учесниците, </a:t>
            </a:r>
            <a:r>
              <a:rPr lang="ru-RU" sz="1200" b="0" i="0" kern="1200" dirty="0">
                <a:solidFill>
                  <a:schemeClr val="tx1"/>
                </a:solidFill>
                <a:effectLst/>
                <a:latin typeface="+mn-lt"/>
                <a:ea typeface="ＭＳ Ｐゴシック" pitchFamily="-65" charset="-128"/>
                <a:cs typeface="ＭＳ Ｐゴシック" pitchFamily="-65" charset="-128"/>
              </a:rPr>
              <a:t>како пример, каков вид на информација мора да се сподели со давателот на услуги кога поднесува барање за итно откривање.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прикажува Образецот за барање за итно откривање на </a:t>
            </a:r>
            <a:r>
              <a:rPr lang="en-US" sz="1200" b="0" i="0" kern="1200" dirty="0">
                <a:solidFill>
                  <a:schemeClr val="tx1"/>
                </a:solidFill>
                <a:effectLst/>
                <a:latin typeface="+mn-lt"/>
                <a:ea typeface="ＭＳ Ｐゴシック" pitchFamily="-65" charset="-128"/>
                <a:cs typeface="ＭＳ Ｐゴシック" pitchFamily="-65" charset="-128"/>
              </a:rPr>
              <a:t>Apple</a:t>
            </a:r>
            <a:r>
              <a:rPr lang="ru-RU" sz="1200" b="0" i="0" kern="1200" dirty="0">
                <a:solidFill>
                  <a:schemeClr val="tx1"/>
                </a:solidFill>
                <a:effectLst/>
                <a:latin typeface="+mn-lt"/>
                <a:ea typeface="ＭＳ Ｐゴシック" pitchFamily="-65" charset="-128"/>
                <a:cs typeface="ＭＳ Ｐゴシック" pitchFamily="-65" charset="-128"/>
              </a:rPr>
              <a:t>. Обучувачот може да им го</a:t>
            </a:r>
            <a:r>
              <a:rPr lang="ru-RU" sz="1200" b="0" i="0" kern="1200" baseline="0" dirty="0">
                <a:solidFill>
                  <a:schemeClr val="tx1"/>
                </a:solidFill>
                <a:effectLst/>
                <a:latin typeface="+mn-lt"/>
                <a:ea typeface="ＭＳ Ｐゴシック" pitchFamily="-65" charset="-128"/>
                <a:cs typeface="ＭＳ Ｐゴシック" pitchFamily="-65" charset="-128"/>
              </a:rPr>
              <a:t> покаже секое од потребните полиња на учесниците, </a:t>
            </a:r>
            <a:r>
              <a:rPr lang="ru-RU" sz="1200" b="0" i="0" kern="1200" dirty="0">
                <a:solidFill>
                  <a:schemeClr val="tx1"/>
                </a:solidFill>
                <a:effectLst/>
                <a:latin typeface="+mn-lt"/>
                <a:ea typeface="ＭＳ Ｐゴシック" pitchFamily="-65" charset="-128"/>
                <a:cs typeface="ＭＳ Ｐゴシック" pitchFamily="-65" charset="-128"/>
              </a:rPr>
              <a:t>како пример, каков вид на информација мора да се сподели со давателот на услуги кога поднесува барање за итно откривање.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го прикажува Образецот за барање за итно откривање на </a:t>
            </a:r>
            <a:r>
              <a:rPr lang="en-US" sz="1200" b="0" i="0" kern="1200" dirty="0">
                <a:solidFill>
                  <a:schemeClr val="tx1"/>
                </a:solidFill>
                <a:effectLst/>
                <a:latin typeface="+mn-lt"/>
                <a:ea typeface="ＭＳ Ｐゴシック" pitchFamily="-65" charset="-128"/>
                <a:cs typeface="ＭＳ Ｐゴシック" pitchFamily="-65" charset="-128"/>
              </a:rPr>
              <a:t>Apple</a:t>
            </a:r>
            <a:r>
              <a:rPr lang="ru-RU" sz="1200" b="0" i="0" kern="1200" dirty="0">
                <a:solidFill>
                  <a:schemeClr val="tx1"/>
                </a:solidFill>
                <a:effectLst/>
                <a:latin typeface="+mn-lt"/>
                <a:ea typeface="ＭＳ Ｐゴシック" pitchFamily="-65" charset="-128"/>
                <a:cs typeface="ＭＳ Ｐゴシック" pitchFamily="-65" charset="-128"/>
              </a:rPr>
              <a:t>. Обучувачот може да им го</a:t>
            </a:r>
            <a:r>
              <a:rPr lang="ru-RU" sz="1200" b="0" i="0" kern="1200" baseline="0" dirty="0">
                <a:solidFill>
                  <a:schemeClr val="tx1"/>
                </a:solidFill>
                <a:effectLst/>
                <a:latin typeface="+mn-lt"/>
                <a:ea typeface="ＭＳ Ｐゴシック" pitchFamily="-65" charset="-128"/>
                <a:cs typeface="ＭＳ Ｐゴシック" pitchFamily="-65" charset="-128"/>
              </a:rPr>
              <a:t> покаже секое од потребните полиња на учесниците, </a:t>
            </a:r>
            <a:r>
              <a:rPr lang="ru-RU" sz="1200" b="0" i="0" kern="1200" dirty="0">
                <a:solidFill>
                  <a:schemeClr val="tx1"/>
                </a:solidFill>
                <a:effectLst/>
                <a:latin typeface="+mn-lt"/>
                <a:ea typeface="ＭＳ Ｐゴシック" pitchFamily="-65" charset="-128"/>
                <a:cs typeface="ＭＳ Ｐゴシック" pitchFamily="-65" charset="-128"/>
              </a:rPr>
              <a:t>како пример, каков вид на информација мора да се сподели со давателот на услуги кога поднесува барање за итно откривање.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ги искористи овие слајдови за да спроведе демонстрација за тоа како работи порталот на </a:t>
            </a:r>
            <a:r>
              <a:rPr lang="en-GB" sz="1200" b="0" i="0" kern="1200" dirty="0">
                <a:solidFill>
                  <a:schemeClr val="tx1"/>
                </a:solidFill>
                <a:effectLst/>
                <a:latin typeface="+mn-lt"/>
                <a:ea typeface="ＭＳ Ｐゴシック" pitchFamily="-65" charset="-128"/>
                <a:cs typeface="ＭＳ Ｐゴシック" pitchFamily="-65" charset="-128"/>
              </a:rPr>
              <a:t>Facebook</a:t>
            </a:r>
            <a:r>
              <a:rPr lang="ru-RU" sz="1200" b="0" i="0" kern="1200" dirty="0">
                <a:solidFill>
                  <a:schemeClr val="tx1"/>
                </a:solidFill>
                <a:effectLst/>
                <a:latin typeface="+mn-lt"/>
                <a:ea typeface="ＭＳ Ｐゴシック" pitchFamily="-65" charset="-128"/>
                <a:cs typeface="ＭＳ Ｐゴシック" pitchFamily="-65" charset="-128"/>
              </a:rPr>
              <a:t> за итно барање.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објасни дека овој портал е достапен само за </a:t>
            </a:r>
            <a:r>
              <a:rPr lang="mk-MK" sz="1200" b="0" i="0" kern="1200" dirty="0">
                <a:solidFill>
                  <a:schemeClr val="tx1"/>
                </a:solidFill>
                <a:effectLst/>
                <a:latin typeface="+mn-lt"/>
                <a:ea typeface="ＭＳ Ｐゴシック" pitchFamily="-65" charset="-128"/>
                <a:cs typeface="ＭＳ Ｐゴシック" pitchFamily="-65" charset="-128"/>
              </a:rPr>
              <a:t>орган</a:t>
            </a:r>
            <a:r>
              <a:rPr lang="ru-RU" sz="1200" b="0" i="0" kern="1200" dirty="0">
                <a:solidFill>
                  <a:schemeClr val="tx1"/>
                </a:solidFill>
                <a:effectLst/>
                <a:latin typeface="+mn-lt"/>
                <a:ea typeface="ＭＳ Ｐゴシック" pitchFamily="-65" charset="-128"/>
                <a:cs typeface="ＭＳ Ｐゴシック" pitchFamily="-65" charset="-128"/>
              </a:rPr>
              <a:t>ите за спроведување на законот кои користат овластени адреси</a:t>
            </a:r>
            <a:r>
              <a:rPr lang="ru-RU" sz="1200" b="0" i="0" kern="1200" baseline="0" dirty="0">
                <a:solidFill>
                  <a:schemeClr val="tx1"/>
                </a:solidFill>
                <a:effectLst/>
                <a:latin typeface="+mn-lt"/>
                <a:ea typeface="ＭＳ Ｐゴシック" pitchFamily="-65" charset="-128"/>
                <a:cs typeface="ＭＳ Ｐゴシック" pitchFamily="-65" charset="-128"/>
              </a:rPr>
              <a:t> за е-пошта.</a:t>
            </a:r>
            <a:r>
              <a:rPr lang="ru-RU" sz="1200" b="0" i="0" kern="1200" dirty="0">
                <a:solidFill>
                  <a:schemeClr val="tx1"/>
                </a:solidFill>
                <a:effectLst/>
                <a:latin typeface="+mn-lt"/>
                <a:ea typeface="ＭＳ Ｐゴシック" pitchFamily="-65" charset="-128"/>
                <a:cs typeface="ＭＳ Ｐゴシック" pitchFamily="-65" charset="-128"/>
              </a:rPr>
              <a:t>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На оваа слика, службеникот за спроведување на законот мора прво да побара пристап, кој се дава само за временски периоди од еден час.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dirty="0"/>
              <a:t>Овој слајд дава кратка содржина на целите на оваа сесија. Нагласено е што учесниците треба да научат од слајдовите. Учесниците можат да бидат информирани дека овој слајд ќе биде прегледан на крајот од сесијата за да се процени дали </a:t>
            </a:r>
            <a:r>
              <a:rPr lang="mk-MK" sz="1200" dirty="0"/>
              <a:t>целите се исполнети.</a:t>
            </a:r>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Откако на службеникот за спроведување на законот ќе му се овозможи пристап до порталот, тие мора да изберат „Направете барање</a:t>
            </a:r>
            <a:r>
              <a:rPr lang="ru-RU" sz="1200" b="0" i="0" kern="1200" baseline="0" dirty="0">
                <a:solidFill>
                  <a:schemeClr val="tx1"/>
                </a:solidFill>
                <a:effectLst/>
                <a:latin typeface="+mn-lt"/>
                <a:ea typeface="ＭＳ Ｐゴシック" pitchFamily="-65" charset="-128"/>
                <a:cs typeface="ＭＳ Ｐゴシック" pitchFamily="-65" charset="-128"/>
              </a:rPr>
              <a:t> за запис</a:t>
            </a:r>
            <a:r>
              <a:rPr lang="ru-RU" sz="1200" b="0" i="0" kern="1200" dirty="0">
                <a:solidFill>
                  <a:schemeClr val="tx1"/>
                </a:solidFill>
                <a:effectLst/>
                <a:latin typeface="+mn-lt"/>
                <a:ea typeface="ＭＳ Ｐゴシック" pitchFamily="-65" charset="-128"/>
                <a:cs typeface="ＭＳ Ｐゴシック" pitchFamily="-65" charset="-128"/>
              </a:rPr>
              <a:t>“, а потоа да го пополнат образецот, обезбедувајќи информации за правниот процес (т.е. судски налог или на друг начин), да ја изберат природата на случајот, да ја идентификуваат </a:t>
            </a:r>
            <a:r>
              <a:rPr lang="mk-MK" sz="1200" b="0" i="0" kern="1200" dirty="0">
                <a:solidFill>
                  <a:schemeClr val="tx1"/>
                </a:solidFill>
                <a:effectLst/>
                <a:latin typeface="+mn-lt"/>
                <a:ea typeface="ＭＳ Ｐゴシック" pitchFamily="-65" charset="-128"/>
                <a:cs typeface="ＭＳ Ｐゴシック" pitchFamily="-65" charset="-128"/>
              </a:rPr>
              <a:t>засегнатата </a:t>
            </a:r>
            <a:r>
              <a:rPr lang="ru-RU" sz="1200" b="0" i="0" kern="1200" dirty="0">
                <a:solidFill>
                  <a:schemeClr val="tx1"/>
                </a:solidFill>
                <a:effectLst/>
                <a:latin typeface="+mn-lt"/>
                <a:ea typeface="ＭＳ Ｐゴシック" pitchFamily="-65" charset="-128"/>
                <a:cs typeface="ＭＳ Ｐゴシック" pitchFamily="-65" charset="-128"/>
              </a:rPr>
              <a:t>сметка/акаунт на </a:t>
            </a:r>
            <a:r>
              <a:rPr lang="en-GB" sz="1200" b="0" i="0" kern="1200" dirty="0">
                <a:solidFill>
                  <a:schemeClr val="tx1"/>
                </a:solidFill>
                <a:effectLst/>
                <a:latin typeface="+mn-lt"/>
                <a:ea typeface="ＭＳ Ｐゴシック" pitchFamily="-65" charset="-128"/>
                <a:cs typeface="ＭＳ Ｐゴシック" pitchFamily="-65" charset="-128"/>
              </a:rPr>
              <a:t>Facebook</a:t>
            </a:r>
            <a:r>
              <a:rPr lang="ru-RU" sz="1200" b="0" i="0" kern="1200" dirty="0">
                <a:solidFill>
                  <a:schemeClr val="tx1"/>
                </a:solidFill>
                <a:effectLst/>
                <a:latin typeface="+mn-lt"/>
                <a:ea typeface="ＭＳ Ｐゴシック" pitchFamily="-65" charset="-128"/>
                <a:cs typeface="ＭＳ Ｐゴシック" pitchFamily="-65" charset="-128"/>
              </a:rPr>
              <a:t> или на </a:t>
            </a:r>
            <a:r>
              <a:rPr lang="en-GB" sz="1200" b="0" i="0" kern="1200" dirty="0">
                <a:solidFill>
                  <a:schemeClr val="tx1"/>
                </a:solidFill>
                <a:effectLst/>
                <a:latin typeface="+mn-lt"/>
                <a:ea typeface="ＭＳ Ｐゴシック" pitchFamily="-65" charset="-128"/>
                <a:cs typeface="ＭＳ Ｐゴシック" pitchFamily="-65" charset="-128"/>
              </a:rPr>
              <a:t>Instagram</a:t>
            </a:r>
            <a:r>
              <a:rPr lang="ru-RU" sz="1200" b="0" i="0" kern="1200" dirty="0">
                <a:solidFill>
                  <a:schemeClr val="tx1"/>
                </a:solidFill>
                <a:effectLst/>
                <a:latin typeface="+mn-lt"/>
                <a:ea typeface="ＭＳ Ｐゴシック" pitchFamily="-65" charset="-128"/>
                <a:cs typeface="ＭＳ Ｐゴシック" pitchFamily="-65" charset="-128"/>
              </a:rPr>
              <a:t> и датумот кога е идентификувана сметката, да го дадат периодот за кој се бараат записи и, она што е важно, да обезбедат дополнителен контекст. </a:t>
            </a:r>
          </a:p>
          <a:p>
            <a:endParaRPr lang="en-US" dirty="0"/>
          </a:p>
          <a:p>
            <a:r>
              <a:rPr lang="en-US" dirty="0"/>
              <a:t>(</a:t>
            </a:r>
            <a:r>
              <a:rPr lang="mk-MK" dirty="0"/>
              <a:t>образецот продолжува на следниот слајд</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достапните опции при итни барања. Обучувачот треба да објасни дека обемот на итни барања е ограничен и ќе опфати случаи како што се наведени на екранот. </a:t>
            </a:r>
          </a:p>
          <a:p>
            <a:br>
              <a:rPr lang="ru-RU" sz="1200" b="0" i="0" kern="1200" dirty="0">
                <a:solidFill>
                  <a:schemeClr val="tx1"/>
                </a:solidFill>
                <a:effectLst/>
                <a:latin typeface="+mn-lt"/>
                <a:ea typeface="ＭＳ Ｐゴシック" pitchFamily="-65" charset="-128"/>
                <a:cs typeface="ＭＳ Ｐゴシック" pitchFamily="-65" charset="-128"/>
              </a:rPr>
            </a:br>
            <a:r>
              <a:rPr lang="en-US" dirty="0"/>
              <a:t>(</a:t>
            </a:r>
            <a:r>
              <a:rPr lang="mk-MK" dirty="0"/>
              <a:t>образецот продолжува на следниот слајд</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Од службеникот за спроведување на законот се бара да приложи релевантна документација која може да вклучува придружни материјали, како што се наведени на слајдот.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a:t>
            </a:r>
            <a:r>
              <a:rPr lang="en-US" dirty="0"/>
              <a:t>: </a:t>
            </a:r>
            <a:r>
              <a:rPr lang="mk-MK" b="1" dirty="0"/>
              <a:t>Неточно</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Многу даватели на глобални услуги откриваат податоци согласно барање за итно откривање, дури и ако земјата во која се наоѓаат нема ДЗПП со земјата што поднесува барање за итно откривање.</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Овие слајдови објаснуваат како налоз</a:t>
            </a:r>
            <a:r>
              <a:rPr lang="mk-MK" sz="1200" b="0" i="0" kern="1200" dirty="0" err="1">
                <a:solidFill>
                  <a:schemeClr val="tx1"/>
                </a:solidFill>
                <a:effectLst/>
                <a:latin typeface="+mn-lt"/>
                <a:ea typeface="ＭＳ Ｐゴシック" pitchFamily="-65" charset="-128"/>
                <a:cs typeface="ＭＳ Ｐゴシック" pitchFamily="-65" charset="-128"/>
              </a:rPr>
              <a:t>ите</a:t>
            </a:r>
            <a:r>
              <a:rPr lang="mk-MK"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за генерирање информации можат да се користат за да се добие соработка од странски даватели на услуги.</a:t>
            </a:r>
          </a:p>
          <a:p>
            <a:endParaRPr lang="en-US" b="0" dirty="0"/>
          </a:p>
          <a:p>
            <a:r>
              <a:rPr lang="ru-RU" b="0" dirty="0"/>
              <a:t>Левата страна од слајдот го прикажува текстот на член 18 од Конвенцијата во Будимпешта каде што е нагласен еден елемент („давател</a:t>
            </a:r>
            <a:r>
              <a:rPr lang="ru-RU" b="0" baseline="0" dirty="0"/>
              <a:t> на услуги кој ги нуди своите услуги на територија на страната</a:t>
            </a:r>
            <a:r>
              <a:rPr lang="ru-RU" b="0" dirty="0"/>
              <a:t>“). </a:t>
            </a:r>
          </a:p>
          <a:p>
            <a:endParaRPr lang="ru-RU" b="0" dirty="0"/>
          </a:p>
          <a:p>
            <a:r>
              <a:rPr lang="ru-RU" b="0" dirty="0"/>
              <a:t>Десната страна на слајдот дава објаснување за нагласениот елемент.</a:t>
            </a:r>
            <a:r>
              <a:rPr lang="en-US" dirty="0"/>
              <a:t>. </a:t>
            </a:r>
            <a:endParaRPr lang="en-US" baseline="0" dirty="0"/>
          </a:p>
          <a:p>
            <a:endParaRPr lang="en-US" baseline="0" dirty="0"/>
          </a:p>
          <a:p>
            <a:pPr rtl="0"/>
            <a:r>
              <a:rPr lang="ru-RU" sz="1200" b="0" i="0" kern="1200" dirty="0">
                <a:solidFill>
                  <a:schemeClr val="tx1"/>
                </a:solidFill>
                <a:effectLst/>
                <a:latin typeface="+mn-lt"/>
                <a:ea typeface="ＭＳ Ｐゴシック" pitchFamily="-65" charset="-128"/>
                <a:cs typeface="ＭＳ Ｐゴシック" pitchFamily="-65" charset="-128"/>
              </a:rPr>
              <a:t>Член 18.1б има поограничен опсег во споредба со член 18.1а, во смисла дека се однесува само на давателите на услуги; а со тоа не се однесува на никакви физички или правни лица кои не спаѓаат во дефиницијата за даватели на услуги.</a:t>
            </a:r>
            <a:r>
              <a:rPr lang="en-US" baseline="0" dirty="0"/>
              <a:t>.</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Сепак, тоа не е ограничено во однос на физичката локација на давателот на услугата и важи сè додека давателот на услуги нуди услуги на територија на страната. </a:t>
            </a:r>
            <a:br>
              <a:rPr lang="ru-RU" dirty="0"/>
            </a:b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Слајдот наведува некои од одредувачките фактори кои треба да се земат предвид при проценка дали давател на услуги нуди услуги на одредена територија.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Потоа, обучувачот може да се повика на Упатството за член 18 (погледнете го следниот слајд)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31454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слика од Упатството за член 18, во кое се разгледува како овластувањето според член</a:t>
            </a:r>
            <a:r>
              <a:rPr lang="ru-RU" sz="1200" b="0" i="0" kern="1200" baseline="0" dirty="0">
                <a:solidFill>
                  <a:schemeClr val="tx1"/>
                </a:solidFill>
                <a:effectLst/>
                <a:latin typeface="+mn-lt"/>
                <a:ea typeface="ＭＳ Ｐゴシック" pitchFamily="-65" charset="-128"/>
                <a:cs typeface="ＭＳ Ｐゴシック" pitchFamily="-65" charset="-128"/>
              </a:rPr>
              <a:t> </a:t>
            </a:r>
            <a:r>
              <a:rPr lang="ru-RU" sz="1200" b="0" i="0" kern="1200" dirty="0">
                <a:solidFill>
                  <a:schemeClr val="tx1"/>
                </a:solidFill>
                <a:effectLst/>
                <a:latin typeface="+mn-lt"/>
                <a:ea typeface="ＭＳ Ｐゴシック" pitchFamily="-65" charset="-128"/>
                <a:cs typeface="ＭＳ Ｐゴシック" pitchFamily="-65" charset="-128"/>
              </a:rPr>
              <a:t>18.1б може да се искористи за да се побара генерирање на информации за претплатници од даватели на услуги кои немаат правно присуство во одредена земја. </a:t>
            </a:r>
          </a:p>
          <a:p>
            <a:br>
              <a:rPr lang="ru-RU" sz="1200" b="0" i="0" kern="1200" dirty="0">
                <a:solidFill>
                  <a:schemeClr val="tx1"/>
                </a:solidFill>
                <a:effectLst/>
                <a:latin typeface="+mn-lt"/>
                <a:ea typeface="ＭＳ Ｐゴシック" pitchFamily="-65" charset="-128"/>
                <a:cs typeface="ＭＳ Ｐゴシック" pitchFamily="-65" charset="-128"/>
              </a:rPr>
            </a:b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како член 18.1б. овозможува да се побара директна соработка од странски даватели на услуги со издавање на налози за генерирање информации за претплатници.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 б) податочен сообраќај од странски давател на</a:t>
            </a:r>
            <a:r>
              <a:rPr lang="mk-MK" baseline="0" dirty="0"/>
              <a:t> услуги.</a:t>
            </a: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rtl="0"/>
            <a:r>
              <a:rPr lang="ru-RU" sz="1200" b="0" i="0" kern="1200" dirty="0">
                <a:solidFill>
                  <a:schemeClr val="tx1"/>
                </a:solidFill>
                <a:effectLst/>
                <a:latin typeface="+mn-lt"/>
                <a:ea typeface="ＭＳ Ｐゴシック" pitchFamily="-65" charset="-128"/>
                <a:cs typeface="ＭＳ Ｐゴシック" pitchFamily="-65" charset="-128"/>
              </a:rPr>
              <a:t>Ова е затоа што опсегот на член 18.1б се однесува само на информациите за претплатниците и не дозволува налог за генерирање информации за податочен сообраќај од странски давател на услуги. </a:t>
            </a:r>
            <a:br>
              <a:rPr lang="ru-RU" sz="1200" b="0" i="0" kern="1200" dirty="0">
                <a:solidFill>
                  <a:schemeClr val="tx1"/>
                </a:solidFill>
                <a:effectLst/>
                <a:latin typeface="+mn-lt"/>
                <a:ea typeface="ＭＳ Ｐゴシック" pitchFamily="-65" charset="-128"/>
                <a:cs typeface="ＭＳ Ｐゴシック" pitchFamily="-65" charset="-128"/>
              </a:rPr>
            </a:br>
            <a:endParaRPr lang="en-US" b="0" dirty="0"/>
          </a:p>
          <a:p>
            <a:pPr rtl="0"/>
            <a:r>
              <a:rPr lang="ru-RU" sz="1200" b="0" i="0" kern="1200" dirty="0">
                <a:solidFill>
                  <a:schemeClr val="tx1"/>
                </a:solidFill>
                <a:effectLst/>
                <a:latin typeface="+mn-lt"/>
                <a:ea typeface="ＭＳ Ｐゴシック" pitchFamily="-65" charset="-128"/>
                <a:cs typeface="ＭＳ Ｐゴシック" pitchFamily="-65" charset="-128"/>
              </a:rPr>
              <a:t>Останатите опции се опфатени со член 18.1а. и 18.1б. </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Овие слајдови објаснуваат како одредбите за прекуграничен пристап можат да се користат за да се добие соработка од странски даватели на услуги.</a:t>
            </a:r>
            <a:r>
              <a:rPr lang="en-US" b="0" dirty="0"/>
              <a:t> </a:t>
            </a:r>
          </a:p>
          <a:p>
            <a:endParaRPr lang="en-US" b="0" dirty="0"/>
          </a:p>
          <a:p>
            <a:r>
              <a:rPr lang="ru-RU" b="0" dirty="0"/>
              <a:t>Левата страна од слајдот го прикажува текстот на член 32 од Конвенцијата во Будимпешта каде што е нагласен еден елемент („без одобрение</a:t>
            </a:r>
            <a:r>
              <a:rPr lang="ru-RU" b="0" baseline="0" dirty="0"/>
              <a:t> од друга страна</a:t>
            </a:r>
            <a:r>
              <a:rPr lang="ru-RU" b="0" dirty="0"/>
              <a:t>“). </a:t>
            </a:r>
          </a:p>
          <a:p>
            <a:endParaRPr lang="ru-RU" b="0" dirty="0"/>
          </a:p>
          <a:p>
            <a:r>
              <a:rPr lang="ru-RU" b="0" dirty="0"/>
              <a:t>Десната страна на слајдот дава објаснување за нагласениот елемент.</a:t>
            </a:r>
            <a:r>
              <a:rPr lang="en-US" dirty="0"/>
              <a:t> </a:t>
            </a:r>
            <a:endParaRPr lang="en-US" baseline="0" dirty="0"/>
          </a:p>
          <a:p>
            <a:endParaRPr lang="en-US" baseline="0" dirty="0"/>
          </a:p>
          <a:p>
            <a:pPr rtl="0"/>
            <a:r>
              <a:rPr lang="ru-RU" sz="1200" b="0" i="0" kern="1200" dirty="0">
                <a:solidFill>
                  <a:schemeClr val="tx1"/>
                </a:solidFill>
                <a:effectLst/>
                <a:latin typeface="+mn-lt"/>
                <a:ea typeface="ＭＳ Ｐゴシック" pitchFamily="-65" charset="-128"/>
                <a:cs typeface="ＭＳ Ｐゴシック" pitchFamily="-65" charset="-128"/>
              </a:rPr>
              <a:t>Обучувачот треба да потенцира дека иако повеќето одредби за меѓународна соработка од Конвенцијата од Будимпешта бараат овластување за друга земја, член 32 е различен по тоа што може да се користи за да се добијат електронски докази од друга судска надлежност, дури и ако земјата во која се наоѓаат тие докази не дава нејзино овластување. </a:t>
            </a:r>
          </a:p>
          <a:p>
            <a:pPr rtl="0"/>
            <a:endParaRPr lang="ru-RU" sz="1200" b="0" i="0" kern="1200" dirty="0">
              <a:solidFill>
                <a:schemeClr val="tx1"/>
              </a:solidFill>
              <a:effectLst/>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Ова е еден од условите што дозволува прекуграничен пристап до податоци без одобрение од страната каде што се зачувани податоците - т.е. податоците се јавно достапни податоци (со отворен извор). Слајдовите објаснуваат дека ако дел од веб-страница е затворен за пошироката јавност, тогаш истиот не се смета за јавно достапен за целите на член 32.а. Податоците за географската локација на податоците се ирелевантни при пристап до јавно достапни податоци - па затоа е ирелевантно дали се зачувани во или надвор од страна на Конвенцијата од Будимпешта. </a:t>
            </a:r>
            <a:endParaRPr lang="en-US" dirty="0"/>
          </a:p>
          <a:p>
            <a:pPr rtl="0"/>
            <a:endParaRPr lang="mk-MK"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Овластувањето за пристап до прекугранични податоци може да се изврши врз основа на законска и доброволна согласност добиена од лицето кое има овластување да ги открива податоците. Слајдот го објаснува опсегот на поимот законска и доброволна согласност и како може да се искористи за да се добијат податоци од странски даватели на услуги без да се поминат канали за заемна помош. Важно е да се напомене дека во многу судски надлежности, договорот за „општи услови на услуга“ на давателите на услуги може да не се квалификува како специфична, експлицитна согласност што ќе биде потребна за да се овозможи откривање на информации до странски влади. </a:t>
            </a:r>
          </a:p>
          <a:p>
            <a:pPr rtl="0"/>
            <a:endParaRPr lang="mk-MK"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ＭＳ Ｐゴシック" pitchFamily="-65" charset="-128"/>
                <a:cs typeface="ＭＳ Ｐゴシック" pitchFamily="-65" charset="-128"/>
              </a:rPr>
              <a:t>Кое лице е „законски овластено“ да открива податоци може да варира во зависност од околностите, природата на лицето/субјектот и важечкото право. На пример, е-поштата на лицето може да се чува во друга земја од давател на услуги или некое лице може намерно да складира податоци во друга земја. Овие лица можат да ги преземат податоците и, доколку имаат законско овластување, можат доброволно да ги соопштат податоците на службениците за спроведување на законот или да им дозволат на таквите службеници да пристапуваат до податоците, како што е предвидено во член 32.</a:t>
            </a:r>
            <a:endParaRPr lang="en-PK" dirty="0"/>
          </a:p>
          <a:p>
            <a:pPr rtl="0"/>
            <a:endParaRPr lang="mk-MK" dirty="0"/>
          </a:p>
          <a:p>
            <a:pPr rtl="0"/>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објаснува како земјите можат да упатуваат барања за доброволно објавување до многу даватели на услуги. Овие не се законски обврзувачки за странските даватели на услуги. Слајдот прикажува некои од условите што странските даватели на услуги може да ги бараат за доброволно откривање на податоците.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Првиот дел ќе го разгледа значењето на клучните поими, имено „давател на услуги“, „податочен сообраќај“, „информации за претплатници“ и „содржински податоци “, што ќе се користат во текот на целата сесија.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покажува слики на екранот од политиките на двајца даватели на услуги за да се покаже дека тие можат, на доброволна основа, да обелоденат податоци како одговор на валидни правни барања надвор од САД.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a:t>
            </a:r>
            <a:r>
              <a:rPr lang="en-US" dirty="0"/>
              <a:t>: </a:t>
            </a:r>
            <a:r>
              <a:rPr lang="mk-MK" b="1" dirty="0"/>
              <a:t>Точно</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Глобалните даватели на услуги, најверојатно, доброволно откриваат податоци на земјите кои се членки на Конвенцијата од Будимпешта, како што откриваат студиите за нивните извештаи за транспарентност. Ова може да биде затоа што земјите кои се членки на Конвенцијата од Будимпешта имаат усогласено законодавство и соодветни услови и заштитни мерки (гаранции), што се важни елементи што давателите на услуги ги земаат предвид при утврдување дали ќе соработуваат доброволно.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Точниот одговор е</a:t>
            </a:r>
            <a:r>
              <a:rPr lang="en-US" dirty="0"/>
              <a:t>: </a:t>
            </a:r>
            <a:r>
              <a:rPr lang="mk-MK" b="1" dirty="0"/>
              <a:t>Точно</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Глобалните даватели на услуги, најверојатно, доброволно откриваат податоци на земјите кои се членки на Конвенцијата од Будимпешта, како што откриваат студиите за нивните извештаи за транспарентност. Ова може да биде затоа што земјите кои се членки на Конвенцијата од Будимпешта имаат усогласено законодавство и соодветни услови и заштитни мерки (гаранции), што се важни елементи што давателите на услуги ги земаат предвид при утврдување дали ќе соработуваат доброволно.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Третиот дел дава краток преглед на соработката со странски даватели на услуги во врска со отстранувањето на содржината.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Овој слајд дава некои основни информации за основата врз која соработуваат странските даватели на услуги во врска со отстранувањето на податоците. </a:t>
            </a:r>
          </a:p>
          <a:p>
            <a:r>
              <a:rPr lang="ru-RU" sz="1200" b="0" i="0" kern="1200" dirty="0">
                <a:solidFill>
                  <a:schemeClr val="tx1"/>
                </a:solidFill>
                <a:effectLst/>
                <a:latin typeface="+mn-lt"/>
                <a:ea typeface="ＭＳ Ｐゴシック" pitchFamily="-65" charset="-128"/>
                <a:cs typeface="ＭＳ Ｐゴシック" pitchFamily="-65" charset="-128"/>
              </a:rPr>
              <a:t>На десната страна на слајдот се наведени вообичаени категории на содржини кои се забранети од многу глобални даватели на услуги.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Левиот слајд прикажува некои од предизвиците со кои се соочуваат во врска со отстранувањето на содржината од странски даватели на услуги, додека десниот слајд ги објаснува пристапите што имаат тенденција да функционираат и оние што имаат тенденција да не функционираат кога се однесуваат на странски даватели на услуги.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повторува целите на оваа сесија. Обучувачот може да ги помине овие цели за да осигури дека овие аспекти се опфатени во овој модул.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Левата страна на слајдот го покажува текстот на член 1в. од Конвенцијата од Будимпешта, што е дефиниција за „давател на услуги“. </a:t>
            </a:r>
          </a:p>
          <a:p>
            <a:pPr rtl="0"/>
            <a:br>
              <a:rPr lang="ru-RU" sz="1200" b="0" i="0" kern="1200" dirty="0">
                <a:solidFill>
                  <a:schemeClr val="tx1"/>
                </a:solidFill>
                <a:effectLst/>
                <a:latin typeface="+mn-lt"/>
                <a:ea typeface="ＭＳ Ｐゴシック" pitchFamily="-65" charset="-128"/>
                <a:cs typeface="ＭＳ Ｐゴシック" pitchFamily="-65" charset="-128"/>
              </a:rPr>
            </a:br>
            <a:r>
              <a:rPr lang="ru-RU" sz="1200" b="0" i="0" kern="1200" dirty="0">
                <a:solidFill>
                  <a:schemeClr val="tx1"/>
                </a:solidFill>
                <a:effectLst/>
                <a:latin typeface="+mn-lt"/>
                <a:ea typeface="ＭＳ Ｐゴシック" pitchFamily="-65" charset="-128"/>
                <a:cs typeface="ＭＳ Ｐゴシック" pitchFamily="-65" charset="-128"/>
              </a:rPr>
              <a:t>Десната страна на слајдот дава објаснување за дефиницијата. </a:t>
            </a:r>
          </a:p>
          <a:p>
            <a:endParaRPr lang="mk-MK" sz="1200" b="0" i="0" kern="1200" dirty="0">
              <a:solidFill>
                <a:schemeClr val="tx1"/>
              </a:solidFill>
              <a:effectLst/>
              <a:latin typeface="+mn-lt"/>
              <a:ea typeface="ＭＳ Ｐゴシック" pitchFamily="-65" charset="-128"/>
              <a:cs typeface="ＭＳ Ｐゴシック" pitchFamily="-65" charset="-128"/>
            </a:endParaRPr>
          </a:p>
          <a:p>
            <a:pPr rtl="0"/>
            <a:r>
              <a:rPr lang="ru-RU" sz="1200" b="0" i="0" kern="1200" dirty="0">
                <a:solidFill>
                  <a:schemeClr val="tx1"/>
                </a:solidFill>
                <a:effectLst/>
                <a:latin typeface="+mn-lt"/>
                <a:ea typeface="ＭＳ Ｐゴシック" pitchFamily="-65" charset="-128"/>
                <a:cs typeface="ＭＳ Ｐゴシック" pitchFamily="-65" charset="-128"/>
              </a:rPr>
              <a:t>Поимот давател на услуги, како што е дефинирано во Конвенцијата од Будимпешта, опфаќа широка категорија лица кои играат посебна улога во комуникацијата или обработката на податоците на компјутерски системи. Вклучува и приватни и јавни субјекти, опфаќа обезбедување услуги за затворена група или за јавни, бесплатни или платени услуги.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ＭＳ Ｐゴシック" pitchFamily="-65" charset="-128"/>
                <a:cs typeface="ＭＳ Ｐゴシック" pitchFamily="-65" charset="-128"/>
              </a:rPr>
              <a:t>Левата страна од слајдот го покажува текстот на член 1. г од Конвенцијата од Будимпешта, што е дефиниција за „податочен сообраќај“. </a:t>
            </a:r>
          </a:p>
          <a:p>
            <a:endParaRPr lang="ru-RU" sz="1200" b="0" i="0" kern="1200" dirty="0">
              <a:solidFill>
                <a:schemeClr val="tx1"/>
              </a:solidFill>
              <a:effectLst/>
              <a:latin typeface="+mn-lt"/>
              <a:ea typeface="ＭＳ Ｐゴシック" pitchFamily="-65" charset="-128"/>
              <a:cs typeface="ＭＳ Ｐゴシック" pitchFamily="-65" charset="-128"/>
            </a:endParaRPr>
          </a:p>
          <a:p>
            <a:r>
              <a:rPr lang="ru-RU" sz="1200" b="0" i="0" kern="1200" dirty="0">
                <a:solidFill>
                  <a:schemeClr val="tx1"/>
                </a:solidFill>
                <a:effectLst/>
                <a:latin typeface="+mn-lt"/>
                <a:ea typeface="ＭＳ Ｐゴシック" pitchFamily="-65" charset="-128"/>
                <a:cs typeface="ＭＳ Ｐゴシック" pitchFamily="-65" charset="-128"/>
              </a:rPr>
              <a:t>Десната страна од слајдот дава објаснување за дефиницијата. </a:t>
            </a:r>
          </a:p>
          <a:p>
            <a:endParaRPr lang="en-US" altLang="sr-Latn-RS" dirty="0"/>
          </a:p>
          <a:p>
            <a:pPr rtl="0"/>
            <a:r>
              <a:rPr lang="ru-RU" sz="1200" b="0" i="0" kern="1200" dirty="0">
                <a:solidFill>
                  <a:schemeClr val="tx1"/>
                </a:solidFill>
                <a:effectLst/>
                <a:latin typeface="+mn-lt"/>
                <a:ea typeface="ＭＳ Ｐゴシック" pitchFamily="-65" charset="-128"/>
                <a:cs typeface="ＭＳ Ｐゴシック" pitchFamily="-65" charset="-128"/>
              </a:rPr>
              <a:t>Податочниот сообраќај, како што е дефиниран во Конвенцијата од Будимпешта, е категорија на компјутерски податоци што подлежи на посебен правен режим. Овие податоци се генерираат од компјутери во синџирот на комуникација со цел да се насочи комуникацијата од нејзиниот извор до нејзината дестинација. Затоа е помошен за самата комуникација. Слајдот опишува некои клучни карактеристики на податочниот сообраќај.</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Левата страна на слајдот го покажува текстот на член 18.3 од Конвенцијата од Будимпешта, што е дефиниција за „информации за претплатници“. </a:t>
            </a:r>
          </a:p>
          <a:p>
            <a:br>
              <a:rPr lang="ru-RU" dirty="0"/>
            </a:br>
            <a:r>
              <a:rPr lang="ru-RU" dirty="0"/>
              <a:t>Десната страна на слајдот дава објаснување за дефиницијата. </a:t>
            </a:r>
          </a:p>
          <a:p>
            <a:endParaRPr lang="en-US" dirty="0"/>
          </a:p>
          <a:p>
            <a:pPr rtl="0"/>
            <a:r>
              <a:rPr lang="ru-RU" sz="1200" b="0" i="0" kern="1200" dirty="0">
                <a:solidFill>
                  <a:schemeClr val="tx1"/>
                </a:solidFill>
                <a:effectLst/>
                <a:latin typeface="+mn-lt"/>
                <a:ea typeface="ＭＳ Ｐゴシック" pitchFamily="-65" charset="-128"/>
                <a:cs typeface="ＭＳ Ｐゴシック" pitchFamily="-65" charset="-128"/>
              </a:rPr>
              <a:t>Важно е да се напомене дека информациите за претплатниците не мора да бидат во форма на компјутерски податоци; а со тоа ги вклучува и физичките записи што ги водат давателите на услуги во однос на нивните претплатници. Информациите за претплатниците се во основа информација што се однесува на претплатник и може да помогне во утврдувањето на идентитетот на претплатникот, но не ја вклучува содржината на комуникациите или податочниот сообраќај.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Точниот одговор е б) е-пошта на корисникот и г) Именик на корисникот. Овие би се сметале за содржински податоци, што е исклучено од дефиницијата за „информации за претплатници“.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Точниот одговор е б) е-пошта на корисникот и г) Именик на корисникот. Овие би се сметале за содржински податоци, што е исклучено од дефиницијата за „информации за претплатници“.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Левата страна на слајдот е дадена дефиницијата за „содржински податоци“ во извештајот за објаснување (бидејќи поимот „содржински</a:t>
            </a:r>
            <a:r>
              <a:rPr lang="ru-RU" baseline="0" dirty="0"/>
              <a:t> </a:t>
            </a:r>
            <a:r>
              <a:rPr lang="ru-RU" dirty="0"/>
              <a:t>податоци“ не е дефиниран во Конвенцијата од Будимпешта).</a:t>
            </a:r>
          </a:p>
          <a:p>
            <a:endParaRPr lang="ru-RU" dirty="0"/>
          </a:p>
          <a:p>
            <a:r>
              <a:rPr lang="ru-RU" dirty="0"/>
              <a:t>Десната страна на слајдот дава објаснување за дефиницијата.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6/30/2021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6/30/2021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6/30/2021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6/30/2021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6/30/2021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mk-MK" sz="3200" b="1" dirty="0">
                <a:solidFill>
                  <a:schemeClr val="tx2"/>
                </a:solidFill>
              </a:rPr>
              <a:t>Сесија</a:t>
            </a:r>
            <a:r>
              <a:rPr lang="en-GB" sz="3200" b="1" dirty="0">
                <a:solidFill>
                  <a:schemeClr val="tx2"/>
                </a:solidFill>
              </a:rPr>
              <a:t> 3.1</a:t>
            </a:r>
          </a:p>
          <a:p>
            <a:pPr marL="0" indent="0" algn="ctr">
              <a:buFont typeface="Arial" charset="0"/>
              <a:buNone/>
              <a:defRPr/>
            </a:pPr>
            <a:r>
              <a:rPr lang="mk-MK" sz="3200" b="1" dirty="0">
                <a:solidFill>
                  <a:schemeClr val="tx2"/>
                </a:solidFill>
              </a:rPr>
              <a:t>Јавно-приватно партнерство/соработка</a:t>
            </a:r>
          </a:p>
          <a:p>
            <a:pPr marL="0" indent="0" algn="ctr">
              <a:buFont typeface="Arial" charset="0"/>
              <a:buNone/>
              <a:defRPr/>
            </a:pPr>
            <a:endParaRPr lang="mk-MK" sz="3200" b="1" dirty="0">
              <a:solidFill>
                <a:schemeClr val="tx2"/>
              </a:solidFill>
            </a:endParaRPr>
          </a:p>
          <a:p>
            <a:pPr marL="0" indent="0" algn="ctr">
              <a:buFont typeface="Arial" charset="0"/>
              <a:buNone/>
              <a:defRPr/>
            </a:pPr>
            <a:r>
              <a:rPr lang="mk-MK" sz="2400" b="1" dirty="0">
                <a:solidFill>
                  <a:schemeClr val="tx2"/>
                </a:solidFill>
              </a:rPr>
              <a:t>- онлајн верзија -</a:t>
            </a:r>
            <a:endParaRPr lang="en-GB" sz="24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Содржински податоци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061150"/>
            <a:ext cx="4625266" cy="4493538"/>
          </a:xfrm>
          <a:prstGeom prst="rect">
            <a:avLst/>
          </a:prstGeom>
        </p:spPr>
        <p:txBody>
          <a:bodyPr wrap="square">
            <a:spAutoFit/>
          </a:bodyPr>
          <a:lstStyle/>
          <a:p>
            <a:pPr marL="342900" indent="-342900">
              <a:buFont typeface="Wingdings" pitchFamily="2" charset="2"/>
              <a:buChar char="Ø"/>
            </a:pPr>
            <a:r>
              <a:rPr lang="mk-MK" sz="2200" dirty="0"/>
              <a:t>Да</a:t>
            </a:r>
            <a:r>
              <a:rPr lang="en-US" sz="2200" dirty="0"/>
              <a:t>:</a:t>
            </a:r>
          </a:p>
          <a:p>
            <a:pPr marL="800100" lvl="1" indent="-342900" algn="just">
              <a:buFont typeface="Wingdings" pitchFamily="2" charset="2"/>
              <a:buChar char="Ø"/>
            </a:pPr>
            <a:r>
              <a:rPr lang="mk-MK" sz="2200" dirty="0"/>
              <a:t>Зачувана содржина</a:t>
            </a:r>
            <a:endParaRPr lang="en-US" sz="2200" dirty="0"/>
          </a:p>
          <a:p>
            <a:pPr marL="800100" lvl="1" indent="-342900" algn="just">
              <a:buFont typeface="Wingdings" pitchFamily="2" charset="2"/>
              <a:buChar char="Ø"/>
            </a:pPr>
            <a:r>
              <a:rPr lang="mk-MK" sz="2200" dirty="0"/>
              <a:t>Идна содржина</a:t>
            </a:r>
            <a:r>
              <a:rPr lang="en-US" sz="2200" dirty="0"/>
              <a:t> </a:t>
            </a:r>
          </a:p>
          <a:p>
            <a:pPr marL="800100" lvl="1" indent="-342900" algn="just">
              <a:buFont typeface="Wingdings" pitchFamily="2" charset="2"/>
              <a:buChar char="Ø"/>
            </a:pPr>
            <a:r>
              <a:rPr lang="mk-MK" sz="2200" dirty="0"/>
              <a:t>Примери</a:t>
            </a:r>
            <a:r>
              <a:rPr lang="en-US" sz="2200" dirty="0"/>
              <a:t>:</a:t>
            </a:r>
          </a:p>
          <a:p>
            <a:pPr marL="1257300" lvl="2" indent="-342900" algn="just">
              <a:buFont typeface="Wingdings" pitchFamily="2" charset="2"/>
              <a:buChar char="Ø"/>
            </a:pPr>
            <a:r>
              <a:rPr lang="mk-MK" sz="2200" dirty="0"/>
              <a:t>е-пошта</a:t>
            </a:r>
            <a:endParaRPr lang="en-US" sz="2200" dirty="0"/>
          </a:p>
          <a:p>
            <a:pPr marL="1257300" lvl="2" indent="-342900" algn="just">
              <a:buFont typeface="Wingdings" pitchFamily="2" charset="2"/>
              <a:buChar char="Ø"/>
            </a:pPr>
            <a:r>
              <a:rPr lang="mk-MK" sz="2200" dirty="0"/>
              <a:t>слики</a:t>
            </a:r>
            <a:endParaRPr lang="en-US" sz="2200" dirty="0"/>
          </a:p>
          <a:p>
            <a:pPr marL="1257300" lvl="2" indent="-342900" algn="just">
              <a:buFont typeface="Wingdings" pitchFamily="2" charset="2"/>
              <a:buChar char="Ø"/>
            </a:pPr>
            <a:r>
              <a:rPr lang="mk-MK" sz="2200" dirty="0"/>
              <a:t>филмови</a:t>
            </a:r>
            <a:r>
              <a:rPr lang="en-US" sz="2200" dirty="0"/>
              <a:t> </a:t>
            </a:r>
          </a:p>
          <a:p>
            <a:pPr marL="1257300" lvl="2" indent="-342900" algn="just">
              <a:buFont typeface="Wingdings" pitchFamily="2" charset="2"/>
              <a:buChar char="Ø"/>
            </a:pPr>
            <a:r>
              <a:rPr lang="mk-MK" sz="2200" dirty="0"/>
              <a:t>музика</a:t>
            </a:r>
            <a:endParaRPr lang="en-US" sz="2200" dirty="0"/>
          </a:p>
          <a:p>
            <a:pPr marL="1257300" lvl="2" indent="-342900" algn="just">
              <a:buFont typeface="Wingdings" pitchFamily="2" charset="2"/>
              <a:buChar char="Ø"/>
            </a:pPr>
            <a:endParaRPr lang="en-US" sz="2200" dirty="0"/>
          </a:p>
          <a:p>
            <a:pPr marL="342900" indent="-342900">
              <a:buFont typeface="Wingdings" pitchFamily="2" charset="2"/>
              <a:buChar char="Ø"/>
            </a:pPr>
            <a:r>
              <a:rPr lang="mk-MK" sz="2200" dirty="0"/>
              <a:t>Не</a:t>
            </a:r>
            <a:r>
              <a:rPr lang="en-US" sz="2200" dirty="0"/>
              <a:t>:</a:t>
            </a:r>
          </a:p>
          <a:p>
            <a:pPr marL="800100" lvl="1" indent="-342900">
              <a:buFont typeface="Wingdings" pitchFamily="2" charset="2"/>
              <a:buChar char="Ø"/>
            </a:pPr>
            <a:r>
              <a:rPr lang="mk-MK" sz="2200" dirty="0"/>
              <a:t>податочен сообраќај</a:t>
            </a:r>
            <a:endParaRPr lang="en-US" sz="2200" dirty="0"/>
          </a:p>
          <a:p>
            <a:pPr marL="800100" lvl="1" indent="-342900">
              <a:buFont typeface="Wingdings" pitchFamily="2" charset="2"/>
              <a:buChar char="Ø"/>
            </a:pPr>
            <a:r>
              <a:rPr lang="mk-MK" sz="2200" dirty="0"/>
              <a:t>информации за претплатници</a:t>
            </a:r>
            <a:endParaRPr lang="en-US" sz="2200" dirty="0"/>
          </a:p>
        </p:txBody>
      </p:sp>
      <p:sp>
        <p:nvSpPr>
          <p:cNvPr id="8" name="Rectangle 7">
            <a:extLst>
              <a:ext uri="{FF2B5EF4-FFF2-40B4-BE49-F238E27FC236}">
                <a16:creationId xmlns:a16="http://schemas.microsoft.com/office/drawing/2014/main" id="{687B7C23-9E4D-47A3-872A-857DE10440B9}"/>
              </a:ext>
            </a:extLst>
          </p:cNvPr>
          <p:cNvSpPr/>
          <p:nvPr/>
        </p:nvSpPr>
        <p:spPr>
          <a:xfrm>
            <a:off x="213064" y="1194879"/>
            <a:ext cx="3986074" cy="5262979"/>
          </a:xfrm>
          <a:prstGeom prst="rect">
            <a:avLst/>
          </a:prstGeom>
        </p:spPr>
        <p:txBody>
          <a:bodyPr wrap="square">
            <a:spAutoFit/>
          </a:bodyPr>
          <a:lstStyle/>
          <a:p>
            <a:pPr marL="342900" indent="-342900" algn="just">
              <a:buFont typeface="Wingdings" pitchFamily="2" charset="2"/>
              <a:buChar char="Ø"/>
            </a:pPr>
            <a:r>
              <a:rPr lang="mk-MK" sz="2100" dirty="0"/>
              <a:t>Не се дефинирани во Конвенцијата од Будимпешта</a:t>
            </a:r>
            <a:endParaRPr lang="en-US" sz="2100" dirty="0"/>
          </a:p>
          <a:p>
            <a:pPr marL="342900" indent="-342900" algn="just">
              <a:buFont typeface="Wingdings" pitchFamily="2" charset="2"/>
              <a:buChar char="Ø"/>
            </a:pPr>
            <a:endParaRPr lang="en-US" sz="2100" dirty="0"/>
          </a:p>
          <a:p>
            <a:pPr marL="342900" indent="-342900" algn="just">
              <a:buFont typeface="Wingdings" pitchFamily="2" charset="2"/>
              <a:buChar char="Ø"/>
            </a:pPr>
            <a:r>
              <a:rPr lang="mk-MK" sz="2100" dirty="0"/>
              <a:t>Објаснувачки извештај</a:t>
            </a:r>
            <a:r>
              <a:rPr lang="en-US" sz="2100" dirty="0"/>
              <a:t>:</a:t>
            </a:r>
            <a:r>
              <a:rPr lang="mk-MK" sz="2100" dirty="0"/>
              <a:t> </a:t>
            </a:r>
            <a:r>
              <a:rPr lang="mk-MK" sz="2100" dirty="0" err="1"/>
              <a:t>Содржинските</a:t>
            </a:r>
            <a:r>
              <a:rPr lang="mk-MK" sz="2100" dirty="0"/>
              <a:t> податоци се однесуваат на</a:t>
            </a:r>
            <a:r>
              <a:rPr lang="en-US" sz="2100" dirty="0"/>
              <a:t> </a:t>
            </a:r>
            <a:r>
              <a:rPr lang="mk-MK" sz="2100" dirty="0" err="1"/>
              <a:t>комуницираната</a:t>
            </a:r>
            <a:r>
              <a:rPr lang="mk-MK" sz="2100" dirty="0"/>
              <a:t> содржина од комуникацијата; т.е. значењето или целта на комуникацијата, или пораката или информациите што ги пренесува комуникацијата (освен податочниот сообраќај).</a:t>
            </a:r>
            <a:endParaRPr lang="en-US" sz="2100" dirty="0"/>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ru-RU" sz="3200" b="1" dirty="0"/>
              <a:t>Соработка со странските даватели на услуги за обезбедување податоци</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Соработка со странски даватели на услуги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681394" cy="5586145"/>
          </a:xfrm>
          <a:prstGeom prst="rect">
            <a:avLst/>
          </a:prstGeom>
        </p:spPr>
        <p:txBody>
          <a:bodyPr wrap="square">
            <a:spAutoFit/>
          </a:bodyPr>
          <a:lstStyle/>
          <a:p>
            <a:pPr marL="342900" indent="-342900" algn="just">
              <a:buFont typeface="Wingdings" pitchFamily="2" charset="2"/>
              <a:buChar char="ü"/>
              <a:defRPr/>
            </a:pPr>
            <a:r>
              <a:rPr lang="mk-MK" sz="2100" dirty="0"/>
              <a:t>Многу глобални даватели на услуги нудат услуги на територија без правно присуство на таа територија</a:t>
            </a:r>
            <a:endParaRPr lang="en-US" sz="2100" dirty="0"/>
          </a:p>
          <a:p>
            <a:pPr marL="342900" indent="-342900" algn="just">
              <a:buFont typeface="Wingdings" pitchFamily="2" charset="2"/>
              <a:buChar char="ü"/>
              <a:defRPr/>
            </a:pPr>
            <a:r>
              <a:rPr lang="mk-MK" sz="2100" dirty="0"/>
              <a:t>Предизвици за креирање на т.н. „судска надлежност со долга рака“ во поглед на постојните норми на меѓународното право</a:t>
            </a:r>
            <a:endParaRPr lang="en-GB" sz="2100" dirty="0"/>
          </a:p>
          <a:p>
            <a:pPr marL="342900" indent="-342900" algn="just">
              <a:buFont typeface="Wingdings" pitchFamily="2" charset="2"/>
              <a:buChar char="ü"/>
              <a:defRPr/>
            </a:pPr>
            <a:r>
              <a:rPr lang="mk-MK" sz="2100" dirty="0"/>
              <a:t>Опциите за соработка вклучуваат</a:t>
            </a:r>
            <a:r>
              <a:rPr lang="en-GB" sz="2100" dirty="0"/>
              <a:t>:</a:t>
            </a:r>
          </a:p>
          <a:p>
            <a:pPr marL="800100" lvl="1" indent="-342900" algn="just">
              <a:buFont typeface="Wingdings" pitchFamily="2" charset="2"/>
              <a:buChar char="ü"/>
              <a:defRPr/>
            </a:pPr>
            <a:r>
              <a:rPr lang="mk-MK" sz="2100" dirty="0"/>
              <a:t>Рамки за ЗПП</a:t>
            </a:r>
            <a:endParaRPr lang="en-GB" sz="2100" dirty="0"/>
          </a:p>
          <a:p>
            <a:pPr marL="800100" lvl="1" indent="-342900" algn="just">
              <a:buFont typeface="Wingdings" pitchFamily="2" charset="2"/>
              <a:buChar char="ü"/>
              <a:defRPr/>
            </a:pPr>
            <a:r>
              <a:rPr lang="mk-MK" sz="2100" dirty="0"/>
              <a:t>Барања за итно откривање</a:t>
            </a:r>
            <a:endParaRPr lang="en-GB" sz="2100" dirty="0"/>
          </a:p>
          <a:p>
            <a:pPr marL="800100" lvl="1" indent="-342900" algn="just">
              <a:buFont typeface="Wingdings" pitchFamily="2" charset="2"/>
              <a:buChar char="ü"/>
              <a:defRPr/>
            </a:pPr>
            <a:r>
              <a:rPr lang="mk-MK" sz="2100" dirty="0"/>
              <a:t>Налози за генерирање информации</a:t>
            </a:r>
            <a:endParaRPr lang="en-GB" sz="2100" dirty="0"/>
          </a:p>
          <a:p>
            <a:pPr marL="800100" lvl="1" indent="-342900" algn="just">
              <a:buFont typeface="Wingdings" pitchFamily="2" charset="2"/>
              <a:buChar char="ü"/>
              <a:defRPr/>
            </a:pPr>
            <a:r>
              <a:rPr lang="mk-MK" sz="2100" dirty="0"/>
              <a:t>Прекуграничен пристап со согласност</a:t>
            </a:r>
            <a:endParaRPr lang="en-GB" sz="2100" dirty="0"/>
          </a:p>
          <a:p>
            <a:pPr marL="800100" lvl="1" indent="-342900" algn="just">
              <a:buFont typeface="Wingdings" pitchFamily="2" charset="2"/>
              <a:buChar char="ü"/>
              <a:defRPr/>
            </a:pPr>
            <a:r>
              <a:rPr lang="mk-MK" sz="2100" dirty="0"/>
              <a:t>Доброволна соработка</a:t>
            </a:r>
            <a:endParaRPr lang="en-GB" sz="2100" dirty="0"/>
          </a:p>
        </p:txBody>
      </p:sp>
      <p:sp>
        <p:nvSpPr>
          <p:cNvPr id="6" name="Rectangle 5">
            <a:extLst>
              <a:ext uri="{FF2B5EF4-FFF2-40B4-BE49-F238E27FC236}">
                <a16:creationId xmlns:a16="http://schemas.microsoft.com/office/drawing/2014/main" id="{4F84165C-D7D1-4222-AF8E-6B601AC28A8A}"/>
              </a:ext>
            </a:extLst>
          </p:cNvPr>
          <p:cNvSpPr/>
          <p:nvPr/>
        </p:nvSpPr>
        <p:spPr>
          <a:xfrm>
            <a:off x="5018566" y="1063813"/>
            <a:ext cx="4036911" cy="5262979"/>
          </a:xfrm>
          <a:prstGeom prst="rect">
            <a:avLst/>
          </a:prstGeom>
        </p:spPr>
        <p:txBody>
          <a:bodyPr wrap="square">
            <a:spAutoFit/>
          </a:bodyPr>
          <a:lstStyle/>
          <a:p>
            <a:pPr marL="342900" indent="-342900" algn="just">
              <a:buFont typeface="Wingdings" pitchFamily="2" charset="2"/>
              <a:buChar char="ü"/>
              <a:defRPr/>
            </a:pPr>
            <a:r>
              <a:rPr lang="mk-MK" sz="2100" dirty="0"/>
              <a:t>Земјите можат да ги користат постојните рамки на ЗПП за да бараат странски влади за да добијат податоци од странски даватели на услуги</a:t>
            </a:r>
            <a:endParaRPr lang="en-GB" sz="2100" dirty="0"/>
          </a:p>
          <a:p>
            <a:pPr marL="342900" indent="-342900" algn="just">
              <a:buFont typeface="Wingdings" pitchFamily="2" charset="2"/>
              <a:buChar char="ü"/>
              <a:defRPr/>
            </a:pPr>
            <a:r>
              <a:rPr lang="mk-MK" sz="2100" dirty="0"/>
              <a:t>Рамките за ЗПП се законски обврзувачки механизам за принудување странски даватели на услуги</a:t>
            </a:r>
            <a:endParaRPr lang="en-GB" sz="2100" dirty="0"/>
          </a:p>
          <a:p>
            <a:pPr marL="342900" indent="-342900" algn="just">
              <a:buFont typeface="Wingdings" pitchFamily="2" charset="2"/>
              <a:buChar char="ü"/>
              <a:defRPr/>
            </a:pPr>
            <a:r>
              <a:rPr lang="mk-MK" sz="2100" dirty="0"/>
              <a:t>Рамките за ЗПП можат да бидат релативно бавни и незгодни</a:t>
            </a:r>
            <a:endParaRPr lang="en-GB" sz="2100" dirty="0"/>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Рамки за ЗПП</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mk-MK" sz="2200" dirty="0"/>
              <a:t>Повеќето глобални даватели на услуги бараат ДЗПП за откривање на информации за претплатници</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sr-Latn-RS" sz="3200" b="1" dirty="0"/>
              <a:t>O</a:t>
            </a:r>
            <a:r>
              <a:rPr lang="mk-MK" altLang="sr-Latn-RS" sz="3200" b="1" dirty="0" err="1"/>
              <a:t>ткривање</a:t>
            </a:r>
            <a:r>
              <a:rPr lang="en-US" altLang="sr-Latn-RS" sz="3200" b="1" dirty="0"/>
              <a:t> </a:t>
            </a:r>
            <a:r>
              <a:rPr lang="mk-MK" altLang="sr-Latn-RS" sz="3200" b="1" dirty="0"/>
              <a:t>во итна/вонредна состојба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4154984"/>
          </a:xfrm>
          <a:prstGeom prst="rect">
            <a:avLst/>
          </a:prstGeom>
        </p:spPr>
        <p:txBody>
          <a:bodyPr wrap="square">
            <a:spAutoFit/>
          </a:bodyPr>
          <a:lstStyle/>
          <a:p>
            <a:pPr marL="342900" indent="-342900" algn="just">
              <a:buFont typeface="Wingdings" pitchFamily="2" charset="2"/>
              <a:buChar char="ü"/>
              <a:defRPr/>
            </a:pPr>
            <a:r>
              <a:rPr lang="mk-MK" sz="2200" dirty="0"/>
              <a:t>Давателите на услуги можат да откријат податоци во итни случаи дури и во отсуство на барања за ДЗПП</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mk-MK" sz="2200" dirty="0"/>
              <a:t>Тука е потребно откривање за да се спречи смрт или сериозна телесна повреда</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mk-MK" sz="2200" dirty="0"/>
              <a:t>Различни даватели на услуги имаат различни критериуми и процедури за итно откривање</a:t>
            </a:r>
            <a:endParaRPr lang="en-US" sz="2200" dirty="0"/>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mk-MK" sz="2200" dirty="0"/>
              <a:t>Земјата која бара итно откривање не мора да има ДЗПП со земјата каде што се наоѓа седиштето на давателот на услуги</a:t>
            </a:r>
            <a:endParaRPr lang="en-GB" sz="2200" dirty="0"/>
          </a:p>
        </p:txBody>
      </p:sp>
    </p:spTree>
    <p:extLst>
      <p:ext uri="{BB962C8B-B14F-4D97-AF65-F5344CB8AC3E}">
        <p14:creationId xmlns:p14="http://schemas.microsoft.com/office/powerpoint/2010/main"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3046988"/>
          </a:xfrm>
          <a:prstGeom prst="rect">
            <a:avLst/>
          </a:prstGeom>
        </p:spPr>
        <p:txBody>
          <a:bodyPr wrap="square">
            <a:spAutoFit/>
          </a:bodyPr>
          <a:lstStyle/>
          <a:p>
            <a:pPr marL="342900" indent="-342900" eaLnBrk="1" hangingPunct="1">
              <a:lnSpc>
                <a:spcPct val="80000"/>
              </a:lnSpc>
              <a:buFont typeface="Wingdings" pitchFamily="2" charset="2"/>
              <a:buChar char="Ø"/>
            </a:pPr>
            <a:r>
              <a:rPr lang="mk-MK" sz="2400" b="1" dirty="0"/>
              <a:t>Прв дел</a:t>
            </a:r>
            <a:endParaRPr lang="en-GB" sz="2400" b="1" dirty="0"/>
          </a:p>
          <a:p>
            <a:pPr marL="342900" indent="-342900" eaLnBrk="1" hangingPunct="1">
              <a:lnSpc>
                <a:spcPct val="80000"/>
              </a:lnSpc>
              <a:buFont typeface="Wingdings" pitchFamily="2" charset="2"/>
              <a:buChar char="ü"/>
            </a:pPr>
            <a:r>
              <a:rPr lang="mk-MK" sz="2400" i="1" dirty="0"/>
              <a:t>Преглед на клучните дефиниции</a:t>
            </a:r>
            <a:endParaRPr lang="en-GB" sz="2400" i="1" dirty="0"/>
          </a:p>
          <a:p>
            <a:pPr marL="342900" indent="-342900" eaLnBrk="1" hangingPunct="1">
              <a:lnSpc>
                <a:spcPct val="80000"/>
              </a:lnSpc>
              <a:buFont typeface="Wingdings" pitchFamily="2" charset="2"/>
              <a:buChar char="ü"/>
            </a:pPr>
            <a:endParaRPr lang="en-GB" sz="2400" dirty="0"/>
          </a:p>
          <a:p>
            <a:pPr marL="342900" indent="-342900" eaLnBrk="1" hangingPunct="1">
              <a:lnSpc>
                <a:spcPct val="80000"/>
              </a:lnSpc>
              <a:buFont typeface="Wingdings" pitchFamily="2" charset="2"/>
              <a:buChar char="Ø"/>
            </a:pPr>
            <a:r>
              <a:rPr lang="mk-MK" sz="2400" b="1" dirty="0"/>
              <a:t>Втор дел</a:t>
            </a:r>
            <a:endParaRPr lang="en-GB" sz="2400" b="1" dirty="0"/>
          </a:p>
          <a:p>
            <a:pPr marL="342900" indent="-342900">
              <a:lnSpc>
                <a:spcPct val="80000"/>
              </a:lnSpc>
              <a:buFont typeface="Wingdings" pitchFamily="2" charset="2"/>
              <a:buChar char="ü"/>
            </a:pPr>
            <a:r>
              <a:rPr lang="mk-MK" sz="2400" i="1" dirty="0"/>
              <a:t>Соработка со странски даватели на услуги за обезбедување податоци</a:t>
            </a:r>
            <a:endParaRPr lang="en-GB" sz="24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2751522"/>
          </a:xfrm>
          <a:prstGeom prst="rect">
            <a:avLst/>
          </a:prstGeom>
        </p:spPr>
        <p:txBody>
          <a:bodyPr>
            <a:spAutoFit/>
          </a:bodyPr>
          <a:lstStyle/>
          <a:p>
            <a:pPr marL="342900" indent="-342900" eaLnBrk="1" hangingPunct="1">
              <a:lnSpc>
                <a:spcPct val="80000"/>
              </a:lnSpc>
              <a:buFont typeface="Wingdings" pitchFamily="2" charset="2"/>
              <a:buChar char="Ø"/>
            </a:pPr>
            <a:r>
              <a:rPr lang="mk-MK" sz="2400" b="1" dirty="0"/>
              <a:t>Трети дел</a:t>
            </a:r>
            <a:endParaRPr lang="en-GB" sz="2400" b="1" dirty="0"/>
          </a:p>
          <a:p>
            <a:pPr marL="342900" indent="-342900">
              <a:lnSpc>
                <a:spcPct val="80000"/>
              </a:lnSpc>
              <a:buFont typeface="Wingdings" pitchFamily="2" charset="2"/>
              <a:buChar char="ü"/>
            </a:pPr>
            <a:r>
              <a:rPr lang="mk-MK" sz="2400" i="1" dirty="0"/>
              <a:t>Соработка со странските даватели на услуги за отстранување на содржина</a:t>
            </a:r>
            <a:endParaRPr lang="en-GB" sz="2400" i="1" dirty="0"/>
          </a:p>
          <a:p>
            <a:pPr marL="342900" indent="-342900">
              <a:lnSpc>
                <a:spcPct val="80000"/>
              </a:lnSpc>
              <a:buFont typeface="Wingdings" pitchFamily="2" charset="2"/>
              <a:buChar char="ü"/>
            </a:pPr>
            <a:endParaRPr lang="en-GB" sz="2400" i="1" dirty="0"/>
          </a:p>
          <a:p>
            <a:pPr marL="342900" indent="-342900" eaLnBrk="1" hangingPunct="1">
              <a:lnSpc>
                <a:spcPct val="80000"/>
              </a:lnSpc>
              <a:buFont typeface="Wingdings" pitchFamily="2" charset="2"/>
              <a:buChar char="Ø"/>
            </a:pPr>
            <a:r>
              <a:rPr lang="mk-MK" sz="2400" b="1" dirty="0"/>
              <a:t>Четврти дел</a:t>
            </a:r>
            <a:endParaRPr lang="en-GB" sz="2400" b="1" dirty="0"/>
          </a:p>
          <a:p>
            <a:pPr marL="342900" indent="-342900">
              <a:lnSpc>
                <a:spcPct val="80000"/>
              </a:lnSpc>
              <a:buFont typeface="Wingdings" pitchFamily="2" charset="2"/>
              <a:buChar char="ü"/>
            </a:pPr>
            <a:r>
              <a:rPr lang="mk-MK" sz="2400" i="1" dirty="0"/>
              <a:t>Резиме </a:t>
            </a:r>
            <a:endParaRPr lang="en-GB" sz="2400" i="1" dirty="0"/>
          </a:p>
          <a:p>
            <a:pPr>
              <a:lnSpc>
                <a:spcPct val="80000"/>
              </a:lnSpc>
            </a:pPr>
            <a:endParaRPr lang="en-GB" sz="24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Демонстрација – Итно барање на </a:t>
            </a:r>
            <a:r>
              <a:rPr lang="en-GB" altLang="sr-Latn-RS" sz="3200" b="1" dirty="0"/>
              <a:t>Facebook</a:t>
            </a:r>
            <a:r>
              <a:rPr lang="mk-MK" altLang="sr-Latn-RS" sz="3200" b="1" dirty="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mk-MK" sz="2200" b="1" dirty="0"/>
              <a:t>Прв чекор: Побарајте пристап до системот за барања на спроведувањето на системот</a:t>
            </a:r>
            <a:endParaRPr lang="en-GB" sz="2200" b="1" dirty="0"/>
          </a:p>
        </p:txBody>
      </p:sp>
    </p:spTree>
    <p:extLst>
      <p:ext uri="{BB962C8B-B14F-4D97-AF65-F5344CB8AC3E}">
        <p14:creationId xmlns:p14="http://schemas.microsoft.com/office/powerpoint/2010/main"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Демонстрација – Итно барање на </a:t>
            </a:r>
            <a:r>
              <a:rPr lang="en-GB" altLang="sr-Latn-RS" sz="3200" b="1" dirty="0"/>
              <a:t>Facebook</a:t>
            </a:r>
            <a:r>
              <a:rPr lang="mk-MK" altLang="sr-Latn-RS" sz="3200" b="1" dirty="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mk-MK" sz="2200" b="1" dirty="0"/>
              <a:t>Втор чекор: Изберете „Направете барање за запис“ и пополнете го образецот</a:t>
            </a:r>
            <a:endParaRPr lang="en-GB" sz="2200" b="1" dirty="0"/>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0" y="1431085"/>
            <a:ext cx="9143999" cy="5097858"/>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Демонстрација – Итно барање на </a:t>
            </a:r>
            <a:r>
              <a:rPr lang="en-GB" altLang="sr-Latn-RS" sz="3200" b="1" dirty="0"/>
              <a:t>Facebook</a:t>
            </a:r>
            <a:r>
              <a:rPr lang="mk-MK" altLang="sr-Latn-RS" sz="3200" b="1" dirty="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mk-MK" sz="2200" b="1" dirty="0"/>
              <a:t>Втор чекор: Изберете „Направете барање за запис“ и пополнете го образецот</a:t>
            </a:r>
            <a:endParaRPr lang="en-GB" sz="2200" b="1" dirty="0"/>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653505"/>
            <a:ext cx="8777447" cy="4903778"/>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altLang="sr-Latn-RS" sz="3200" b="1" dirty="0"/>
              <a:t>Демонстрација – Итно барање на </a:t>
            </a:r>
            <a:r>
              <a:rPr lang="en-GB" altLang="sr-Latn-RS" sz="3200" b="1" dirty="0"/>
              <a:t>Facebook</a:t>
            </a:r>
            <a:r>
              <a:rPr lang="mk-MK" altLang="sr-Latn-RS" sz="3200" b="1" dirty="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mk-MK" sz="2200" b="1" dirty="0"/>
              <a:t>Трет чекор: Прикачете документација</a:t>
            </a:r>
            <a:endParaRPr lang="en-GB" sz="2200" b="1" dirty="0"/>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532468" y="3534757"/>
            <a:ext cx="7266825" cy="2800767"/>
          </a:xfrm>
          <a:prstGeom prst="rect">
            <a:avLst/>
          </a:prstGeom>
        </p:spPr>
        <p:txBody>
          <a:bodyPr wrap="square">
            <a:spAutoFit/>
          </a:bodyPr>
          <a:lstStyle/>
          <a:p>
            <a:pPr marL="342900" indent="-342900">
              <a:buFont typeface="Wingdings" pitchFamily="2" charset="2"/>
              <a:buChar char="ü"/>
            </a:pPr>
            <a:r>
              <a:rPr lang="mk-MK" sz="2200" dirty="0"/>
              <a:t>Ова може да вклучува какви било придружни материјали, како што се</a:t>
            </a:r>
            <a:r>
              <a:rPr lang="en-GB" sz="2200" dirty="0"/>
              <a:t>:</a:t>
            </a:r>
          </a:p>
          <a:p>
            <a:pPr marL="800100" lvl="1" indent="-342900">
              <a:buFont typeface="Wingdings" pitchFamily="2" charset="2"/>
              <a:buChar char="ü"/>
            </a:pPr>
            <a:r>
              <a:rPr lang="mk-MK" sz="2200" dirty="0"/>
              <a:t>жалба </a:t>
            </a:r>
            <a:r>
              <a:rPr lang="en-GB" sz="2200" dirty="0"/>
              <a:t>(</a:t>
            </a:r>
            <a:r>
              <a:rPr lang="mk-MK" sz="2200" dirty="0"/>
              <a:t>со превод на англиски јазик</a:t>
            </a:r>
            <a:r>
              <a:rPr lang="en-GB" sz="2200" dirty="0"/>
              <a:t>)</a:t>
            </a:r>
          </a:p>
          <a:p>
            <a:pPr marL="800100" lvl="1" indent="-342900">
              <a:buFont typeface="Wingdings" pitchFamily="2" charset="2"/>
              <a:buChar char="ü"/>
            </a:pPr>
            <a:r>
              <a:rPr lang="mk-MK" sz="2200" dirty="0"/>
              <a:t>сите достапни докази </a:t>
            </a:r>
            <a:r>
              <a:rPr lang="en-GB" sz="2200" dirty="0"/>
              <a:t>(</a:t>
            </a:r>
            <a:r>
              <a:rPr lang="mk-MK" sz="2200" dirty="0"/>
              <a:t>со превод на англиски јазик</a:t>
            </a:r>
            <a:r>
              <a:rPr lang="en-GB" sz="2200" dirty="0"/>
              <a:t>)</a:t>
            </a:r>
          </a:p>
          <a:p>
            <a:pPr marL="800100" lvl="1" indent="-342900">
              <a:buFont typeface="Wingdings" pitchFamily="2" charset="2"/>
              <a:buChar char="ü"/>
            </a:pPr>
            <a:r>
              <a:rPr lang="mk-MK" sz="2200" dirty="0"/>
              <a:t>судски налог </a:t>
            </a:r>
            <a:r>
              <a:rPr lang="en-GB" sz="2200" dirty="0"/>
              <a:t>(</a:t>
            </a:r>
            <a:r>
              <a:rPr lang="mk-MK" sz="2200" dirty="0"/>
              <a:t>со превод на англиски јазик</a:t>
            </a:r>
            <a:r>
              <a:rPr lang="en-GB" sz="2200" dirty="0"/>
              <a:t>) </a:t>
            </a:r>
            <a:r>
              <a:rPr lang="mk-MK" sz="2200" dirty="0"/>
              <a:t>(доколку е достапен)</a:t>
            </a:r>
            <a:endParaRPr lang="en-GB" sz="2200" dirty="0"/>
          </a:p>
          <a:p>
            <a:pPr lvl="1"/>
            <a:endParaRPr lang="en-GB" sz="2200" dirty="0"/>
          </a:p>
        </p:txBody>
      </p:sp>
    </p:spTree>
    <p:extLst>
      <p:ext uri="{BB962C8B-B14F-4D97-AF65-F5344CB8AC3E}">
        <p14:creationId xmlns:p14="http://schemas.microsoft.com/office/powerpoint/2010/main"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4738636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Налог за генерирање информации</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9" y="1139969"/>
            <a:ext cx="3665102" cy="4770537"/>
          </a:xfrm>
          <a:prstGeom prst="rect">
            <a:avLst/>
          </a:prstGeom>
        </p:spPr>
        <p:txBody>
          <a:bodyPr wrap="square">
            <a:spAutoFit/>
          </a:bodyPr>
          <a:lstStyle/>
          <a:p>
            <a:pPr marL="342900" indent="-342900" algn="just">
              <a:buFont typeface="Wingdings" pitchFamily="2" charset="2"/>
              <a:buChar char="Ø"/>
            </a:pPr>
            <a:r>
              <a:rPr lang="mk-MK" sz="1900" b="1" dirty="0"/>
              <a:t>Член </a:t>
            </a:r>
            <a:r>
              <a:rPr lang="en-US" sz="1900" b="1" dirty="0"/>
              <a:t>18 – </a:t>
            </a:r>
            <a:r>
              <a:rPr lang="mk-MK" sz="1900" b="1" dirty="0"/>
              <a:t>Налог за генерирање информации</a:t>
            </a:r>
            <a:endParaRPr lang="en-US" sz="1900" b="1" dirty="0"/>
          </a:p>
          <a:p>
            <a:pPr algn="just"/>
            <a:r>
              <a:rPr lang="en-US" sz="1900" dirty="0"/>
              <a:t>1 </a:t>
            </a:r>
            <a:r>
              <a:rPr lang="ru-RU" sz="1900" dirty="0"/>
              <a:t>Секоја страна ќе донесе такви законодавни и други мерки кои се неопходни нејзините надлежни органи да бидат овластени да му наредат или наложат</a:t>
            </a:r>
            <a:r>
              <a:rPr lang="en-US" sz="1900" dirty="0"/>
              <a:t>: </a:t>
            </a:r>
          </a:p>
          <a:p>
            <a:pPr algn="just"/>
            <a:r>
              <a:rPr lang="mk-MK" sz="1900" dirty="0"/>
              <a:t>б</a:t>
            </a:r>
            <a:r>
              <a:rPr lang="en-US" sz="1900" dirty="0"/>
              <a:t> </a:t>
            </a:r>
            <a:r>
              <a:rPr lang="ru-RU" sz="1900" dirty="0"/>
              <a:t>на </a:t>
            </a:r>
            <a:r>
              <a:rPr lang="ru-RU" sz="1900" b="1" dirty="0">
                <a:solidFill>
                  <a:srgbClr val="FF0000"/>
                </a:solidFill>
              </a:rPr>
              <a:t>давател на услуги кој ги нуди своите услуги на територија на страната </a:t>
            </a:r>
            <a:r>
              <a:rPr lang="ru-RU" sz="1900" dirty="0"/>
              <a:t>да достави информации за претплатниците во врска со тие услуги во сопственост или под контрола на тој давател на услуги</a:t>
            </a:r>
            <a:r>
              <a:rPr lang="en-US" sz="1900" dirty="0"/>
              <a:t>. </a:t>
            </a:r>
          </a:p>
        </p:txBody>
      </p:sp>
      <p:sp>
        <p:nvSpPr>
          <p:cNvPr id="6" name="Rectangle 5">
            <a:extLst>
              <a:ext uri="{FF2B5EF4-FFF2-40B4-BE49-F238E27FC236}">
                <a16:creationId xmlns:a16="http://schemas.microsoft.com/office/drawing/2014/main" id="{524B6456-681F-2F44-A01A-AD3514E81BD2}"/>
              </a:ext>
            </a:extLst>
          </p:cNvPr>
          <p:cNvSpPr/>
          <p:nvPr/>
        </p:nvSpPr>
        <p:spPr>
          <a:xfrm>
            <a:off x="3760930" y="1079428"/>
            <a:ext cx="5261527" cy="5170646"/>
          </a:xfrm>
          <a:prstGeom prst="rect">
            <a:avLst/>
          </a:prstGeom>
        </p:spPr>
        <p:txBody>
          <a:bodyPr wrap="square">
            <a:spAutoFit/>
          </a:bodyPr>
          <a:lstStyle/>
          <a:p>
            <a:pPr marL="342900" indent="-342900" algn="just">
              <a:buFont typeface="Wingdings" pitchFamily="2" charset="2"/>
              <a:buChar char="ü"/>
            </a:pPr>
            <a:r>
              <a:rPr lang="mk-MK" sz="2000" dirty="0"/>
              <a:t>Налог за генерирање информации на даватели на услуги може да се достави до странски давател на услуги доколку тие обезбедуваат услуги во земјата.</a:t>
            </a:r>
            <a:endParaRPr lang="en-US" sz="2000" dirty="0"/>
          </a:p>
          <a:p>
            <a:pPr marL="342900" indent="-342900" algn="just">
              <a:buFont typeface="Wingdings" pitchFamily="2" charset="2"/>
              <a:buChar char="ü"/>
            </a:pPr>
            <a:r>
              <a:rPr lang="mk-MK" sz="2000" dirty="0"/>
              <a:t>Давателот на услуги мора да има воспоставено вистинска и суштинска врска со земјата</a:t>
            </a:r>
            <a:r>
              <a:rPr lang="en-US" sz="2000" dirty="0"/>
              <a:t> – </a:t>
            </a:r>
            <a:r>
              <a:rPr lang="mk-MK" sz="2000" dirty="0"/>
              <a:t>на пр.</a:t>
            </a:r>
            <a:endParaRPr lang="en-US" sz="2000" dirty="0"/>
          </a:p>
          <a:p>
            <a:pPr marL="800100" lvl="1" indent="-342900" algn="just">
              <a:buFont typeface="Wingdings" pitchFamily="2" charset="2"/>
              <a:buChar char="ü"/>
            </a:pPr>
            <a:r>
              <a:rPr lang="mk-MK" sz="1900" dirty="0"/>
              <a:t>Локално рекламирање</a:t>
            </a:r>
          </a:p>
          <a:p>
            <a:pPr marL="800100" lvl="1" indent="-342900" algn="just">
              <a:buFont typeface="Wingdings" pitchFamily="2" charset="2"/>
              <a:buChar char="ü"/>
            </a:pPr>
            <a:r>
              <a:rPr lang="mk-MK" sz="1900" dirty="0"/>
              <a:t>Рекламирање на локален јазик</a:t>
            </a:r>
          </a:p>
          <a:p>
            <a:pPr marL="800100" lvl="1" indent="-342900" algn="just">
              <a:buFont typeface="Wingdings" pitchFamily="2" charset="2"/>
              <a:buChar char="ü"/>
            </a:pPr>
            <a:r>
              <a:rPr lang="mk-MK" sz="1900" dirty="0"/>
              <a:t>Користење на информации за локални претплатници и поврзани податочен сообраќај во текот на своите активности</a:t>
            </a:r>
          </a:p>
          <a:p>
            <a:pPr marL="800100" lvl="1" indent="-342900" algn="just">
              <a:buFont typeface="Wingdings" pitchFamily="2" charset="2"/>
              <a:buChar char="ü"/>
            </a:pPr>
            <a:r>
              <a:rPr lang="mk-MK" sz="1900" dirty="0"/>
              <a:t>Интеракција со локални претплатници</a:t>
            </a:r>
          </a:p>
          <a:p>
            <a:pPr marL="800100" lvl="1" indent="-342900" algn="just">
              <a:buFont typeface="Wingdings" pitchFamily="2" charset="2"/>
              <a:buChar char="ü"/>
            </a:pPr>
            <a:r>
              <a:rPr lang="mk-MK" sz="1900" dirty="0"/>
              <a:t>Инаку се смета дека е основано локално</a:t>
            </a:r>
            <a:endParaRPr lang="en-US" sz="1900" dirty="0"/>
          </a:p>
        </p:txBody>
      </p:sp>
    </p:spTree>
    <p:extLst>
      <p:ext uri="{BB962C8B-B14F-4D97-AF65-F5344CB8AC3E}">
        <p14:creationId xmlns:p14="http://schemas.microsoft.com/office/powerpoint/2010/main"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2195780387"/>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Анкетно прашање</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Прекуграничен пристап</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794" y="939339"/>
            <a:ext cx="4841643" cy="5647700"/>
          </a:xfrm>
          <a:prstGeom prst="rect">
            <a:avLst/>
          </a:prstGeom>
        </p:spPr>
        <p:txBody>
          <a:bodyPr wrap="square">
            <a:spAutoFit/>
          </a:bodyPr>
          <a:lstStyle/>
          <a:p>
            <a:pPr marL="342900" indent="-342900" algn="just">
              <a:buFont typeface="Wingdings" pitchFamily="2" charset="2"/>
              <a:buChar char="Ø"/>
            </a:pPr>
            <a:r>
              <a:rPr lang="mk-MK" sz="1900" b="1" dirty="0"/>
              <a:t>Член 32 – Прекуграничен пристап до складирани компјутерски податоци со согласност или каде што е јавно достапен</a:t>
            </a:r>
            <a:endParaRPr lang="en-US" sz="1900" b="1" dirty="0"/>
          </a:p>
          <a:p>
            <a:pPr algn="just"/>
            <a:r>
              <a:rPr lang="mk-MK" sz="1900" dirty="0"/>
              <a:t>Една страна може</a:t>
            </a:r>
            <a:r>
              <a:rPr lang="mk-MK" sz="1900" dirty="0">
                <a:solidFill>
                  <a:schemeClr val="accent1"/>
                </a:solidFill>
              </a:rPr>
              <a:t>, </a:t>
            </a:r>
            <a:r>
              <a:rPr lang="mk-MK" sz="1900" b="1" dirty="0">
                <a:solidFill>
                  <a:schemeClr val="accent1"/>
                </a:solidFill>
              </a:rPr>
              <a:t>без одобрение од друга страна</a:t>
            </a:r>
            <a:r>
              <a:rPr lang="en-US" sz="1900" dirty="0">
                <a:solidFill>
                  <a:schemeClr val="accent1"/>
                </a:solidFill>
              </a:rPr>
              <a:t>: </a:t>
            </a:r>
          </a:p>
          <a:p>
            <a:pPr algn="just"/>
            <a:r>
              <a:rPr lang="mk-MK" sz="1900" dirty="0"/>
              <a:t>а</a:t>
            </a:r>
            <a:r>
              <a:rPr lang="en-US" sz="1900" dirty="0"/>
              <a:t> </a:t>
            </a:r>
            <a:r>
              <a:rPr lang="mk-MK" sz="1900" dirty="0"/>
              <a:t>да пристапи до јавно достапни (со отворен извор) складирани компјутерски податоци, без оглед каде се наоѓаат податоците географски</a:t>
            </a:r>
            <a:r>
              <a:rPr lang="en-US" sz="1900" dirty="0"/>
              <a:t>; </a:t>
            </a:r>
            <a:r>
              <a:rPr lang="mk-MK" sz="1900" dirty="0"/>
              <a:t>или</a:t>
            </a:r>
            <a:r>
              <a:rPr lang="en-US" sz="1900" dirty="0"/>
              <a:t> </a:t>
            </a:r>
          </a:p>
          <a:p>
            <a:pPr algn="just"/>
            <a:r>
              <a:rPr lang="mk-MK" sz="1900" dirty="0"/>
              <a:t>б</a:t>
            </a:r>
            <a:r>
              <a:rPr lang="en-US" sz="1900" dirty="0"/>
              <a:t> </a:t>
            </a:r>
            <a:r>
              <a:rPr lang="mk-MK" sz="1900" dirty="0"/>
              <a:t>да пристапи или прими, преку компјутерски систем на нејзина територија, складирани компјутерски податоци лоцирани во друга страна, доколку страната добие законска и доброволна согласност на лицето кое има законско овластување да ѝ ги открие податоците на страната преку тој компјутерски систем.</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5133109" y="989546"/>
            <a:ext cx="3915063" cy="6555641"/>
          </a:xfrm>
          <a:prstGeom prst="rect">
            <a:avLst/>
          </a:prstGeom>
        </p:spPr>
        <p:txBody>
          <a:bodyPr wrap="square">
            <a:spAutoFit/>
          </a:bodyPr>
          <a:lstStyle/>
          <a:p>
            <a:pPr marL="342900" indent="-342900" algn="just">
              <a:buFont typeface="Wingdings" pitchFamily="2" charset="2"/>
              <a:buChar char="ü"/>
            </a:pPr>
            <a:r>
              <a:rPr lang="mk-MK" sz="2000" dirty="0"/>
              <a:t>Не бара барање или известување за ЗПП до земјата каде што се наоѓа давателот на услуги</a:t>
            </a:r>
            <a:endParaRPr lang="en-GB" sz="2000" dirty="0"/>
          </a:p>
          <a:p>
            <a:pPr marL="342900" indent="-342900" algn="just">
              <a:buFont typeface="Wingdings" pitchFamily="2" charset="2"/>
              <a:buChar char="ü"/>
            </a:pPr>
            <a:r>
              <a:rPr lang="mk-MK" sz="2000" dirty="0"/>
              <a:t>Овозможува пристап до јавно достапни податоци</a:t>
            </a:r>
            <a:endParaRPr lang="en-GB" sz="2000" dirty="0"/>
          </a:p>
          <a:p>
            <a:pPr marL="342900" indent="-342900" algn="just">
              <a:buFont typeface="Wingdings" pitchFamily="2" charset="2"/>
              <a:buChar char="ü"/>
            </a:pPr>
            <a:r>
              <a:rPr lang="mk-MK" sz="2000" dirty="0"/>
              <a:t>Локацијата на податоците мора да биде во друга страна на Конвенцијата од Будимпешта</a:t>
            </a:r>
          </a:p>
          <a:p>
            <a:pPr marL="342900" indent="-342900" algn="just">
              <a:buFont typeface="Wingdings" pitchFamily="2" charset="2"/>
              <a:buChar char="ü"/>
            </a:pPr>
            <a:r>
              <a:rPr lang="ru-RU" sz="2000" dirty="0"/>
              <a:t>До податоците може да се пристапи врз основа на законска и доброволна согласност</a:t>
            </a:r>
          </a:p>
          <a:p>
            <a:pPr marL="342900" indent="-342900" algn="just">
              <a:buFont typeface="Wingdings" pitchFamily="2" charset="2"/>
              <a:buChar char="ü"/>
            </a:pPr>
            <a:r>
              <a:rPr lang="ru-RU" sz="2000" dirty="0"/>
              <a:t>Давателите на услуги обично немаат законско овластување да откриваат податоци на претплатници</a:t>
            </a:r>
          </a:p>
          <a:p>
            <a:pPr marL="342900" indent="-342900" algn="just">
              <a:buFont typeface="Wingdings" pitchFamily="2" charset="2"/>
              <a:buChar char="ü"/>
            </a:pPr>
            <a:endParaRPr lang="ru-RU" sz="2000" dirty="0"/>
          </a:p>
          <a:p>
            <a:pPr marL="342900" indent="-342900" algn="just">
              <a:buFont typeface="Wingdings" pitchFamily="2" charset="2"/>
              <a:buChar char="ü"/>
            </a:pPr>
            <a:endParaRPr lang="mk-MK" sz="2000" dirty="0"/>
          </a:p>
          <a:p>
            <a:pPr marL="342900" indent="-342900" algn="just">
              <a:buFont typeface="Wingdings" pitchFamily="2" charset="2"/>
              <a:buChar char="ü"/>
            </a:pPr>
            <a:endParaRPr lang="en-GB" sz="2000" dirty="0"/>
          </a:p>
        </p:txBody>
      </p:sp>
    </p:spTree>
    <p:extLst>
      <p:ext uri="{BB962C8B-B14F-4D97-AF65-F5344CB8AC3E}">
        <p14:creationId xmlns:p14="http://schemas.microsoft.com/office/powerpoint/2010/main"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5238357"/>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прегледаат примарните класификации на податоците и информациите што ги чува приватниот сектор</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разберат клучните размислувања кога соработуваат со домашни даватели на услуги</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дискутира за механизмите за соработка со странски даватели на услуги за стекнување податоци, вклучувајќи </a:t>
            </a:r>
            <a:r>
              <a:rPr lang="en-US" sz="2200" i="1" dirty="0" err="1"/>
              <a:t>MLAT</a:t>
            </a:r>
            <a:r>
              <a:rPr lang="en-US" sz="2200" i="1" dirty="0"/>
              <a:t>/</a:t>
            </a:r>
            <a:r>
              <a:rPr lang="ru-RU" sz="2200" i="1" dirty="0"/>
              <a:t>ДЗПП, итни барања, налози за генерирање информации </a:t>
            </a:r>
            <a:r>
              <a:rPr lang="en-US" sz="2200" i="1" dirty="0"/>
              <a:t>(production orders)</a:t>
            </a:r>
            <a:r>
              <a:rPr lang="ru-RU" sz="2200" i="1" dirty="0"/>
              <a:t> и доброволна соработка</a:t>
            </a: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888523" y="1193778"/>
            <a:ext cx="4133933" cy="3071610"/>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дискутира за механизмите за соработка со странски даватели на услуги за отстранување на нелегална содржина</a:t>
            </a:r>
            <a:endParaRPr lang="mk-MK" sz="2200" i="1" dirty="0"/>
          </a:p>
          <a:p>
            <a:pPr marL="342900" indent="-342900" algn="just">
              <a:lnSpc>
                <a:spcPct val="80000"/>
              </a:lnSpc>
              <a:buFont typeface="Wingdings" pitchFamily="2" charset="2"/>
              <a:buChar char="ü"/>
            </a:pPr>
            <a:endParaRPr lang="mk-MK" sz="2200" i="1" dirty="0"/>
          </a:p>
          <a:p>
            <a:pPr marL="342900" indent="-342900" algn="just">
              <a:lnSpc>
                <a:spcPct val="80000"/>
              </a:lnSpc>
              <a:buFont typeface="Wingdings" pitchFamily="2" charset="2"/>
              <a:buChar char="ü"/>
            </a:pPr>
            <a:r>
              <a:rPr lang="ru-RU" sz="2200" i="1" dirty="0"/>
              <a:t>Да се разберат најдобрите практики за соработка со странски даватели на услуги</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Барања за доброволно откривање</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70111" y="1028753"/>
            <a:ext cx="4781325" cy="5355312"/>
          </a:xfrm>
          <a:prstGeom prst="rect">
            <a:avLst/>
          </a:prstGeom>
        </p:spPr>
        <p:txBody>
          <a:bodyPr wrap="square">
            <a:spAutoFit/>
          </a:bodyPr>
          <a:lstStyle/>
          <a:p>
            <a:pPr marL="342900" indent="-342900" algn="just">
              <a:buFont typeface="Wingdings" pitchFamily="2" charset="2"/>
              <a:buChar char="Ø"/>
            </a:pPr>
            <a:r>
              <a:rPr lang="mk-MK" sz="1900" dirty="0"/>
              <a:t>Барањата за доброволно откривање не се законски обврзувачки за давателите на услуги</a:t>
            </a:r>
            <a:endParaRPr lang="en-US" sz="1900" dirty="0"/>
          </a:p>
          <a:p>
            <a:pPr marL="342900" indent="-342900" algn="just">
              <a:buFont typeface="Wingdings" pitchFamily="2" charset="2"/>
              <a:buChar char="Ø"/>
            </a:pPr>
            <a:endParaRPr lang="en-US" sz="1900" dirty="0"/>
          </a:p>
          <a:p>
            <a:pPr marL="342900" indent="-342900" algn="just">
              <a:buFont typeface="Wingdings" pitchFamily="2" charset="2"/>
              <a:buChar char="Ø"/>
            </a:pPr>
            <a:r>
              <a:rPr lang="mk-MK" sz="1900" dirty="0"/>
              <a:t>Доброволно откривање е можно доколку</a:t>
            </a:r>
            <a:r>
              <a:rPr lang="en-US" sz="1900" dirty="0"/>
              <a:t>: </a:t>
            </a:r>
          </a:p>
          <a:p>
            <a:pPr marL="800100" lvl="1" indent="-342900" algn="just">
              <a:buFont typeface="Wingdings" pitchFamily="2" charset="2"/>
              <a:buChar char="Ø"/>
            </a:pPr>
            <a:r>
              <a:rPr lang="mk-MK" sz="1900" dirty="0"/>
              <a:t>Барањето е во согласност со меѓународни стандарди</a:t>
            </a:r>
            <a:endParaRPr lang="en-US" sz="1900" dirty="0"/>
          </a:p>
          <a:p>
            <a:pPr marL="800100" lvl="1" indent="-342900" algn="just">
              <a:buFont typeface="Wingdings" pitchFamily="2" charset="2"/>
              <a:buChar char="Ø"/>
            </a:pPr>
            <a:r>
              <a:rPr lang="mk-MK" sz="1900" dirty="0"/>
              <a:t>Барањето е во согласност со законот на САД</a:t>
            </a:r>
            <a:endParaRPr lang="en-US" sz="1900" dirty="0"/>
          </a:p>
          <a:p>
            <a:pPr marL="800100" lvl="1" indent="-342900" algn="just">
              <a:buFont typeface="Wingdings" pitchFamily="2" charset="2"/>
              <a:buChar char="Ø"/>
            </a:pPr>
            <a:r>
              <a:rPr lang="mk-MK" sz="1900" dirty="0"/>
              <a:t>Барањето е во согласност со политиките на платформата</a:t>
            </a:r>
          </a:p>
          <a:p>
            <a:pPr marL="800100" lvl="1" indent="-342900" algn="just">
              <a:buFont typeface="Wingdings" pitchFamily="2" charset="2"/>
              <a:buChar char="Ø"/>
            </a:pPr>
            <a:r>
              <a:rPr lang="mk-MK" sz="1900" dirty="0"/>
              <a:t>Платформата добие добро уверување дека тој одговор е потребен според законот на земјата барател</a:t>
            </a:r>
          </a:p>
          <a:p>
            <a:pPr marL="800100" lvl="1" indent="-342900" algn="just">
              <a:buFont typeface="Wingdings" pitchFamily="2" charset="2"/>
              <a:buChar char="Ø"/>
            </a:pPr>
            <a:r>
              <a:rPr lang="mk-MK" sz="1900" dirty="0"/>
              <a:t>Барањето влијае на корисниците во земјата барател</a:t>
            </a:r>
            <a:endParaRPr lang="en-GB" sz="1900" dirty="0"/>
          </a:p>
        </p:txBody>
      </p:sp>
      <p:sp>
        <p:nvSpPr>
          <p:cNvPr id="7" name="Rectangle 6">
            <a:extLst>
              <a:ext uri="{FF2B5EF4-FFF2-40B4-BE49-F238E27FC236}">
                <a16:creationId xmlns:a16="http://schemas.microsoft.com/office/drawing/2014/main" id="{7CD511F6-2BF4-4DEB-B787-50BBBC094F94}"/>
              </a:ext>
            </a:extLst>
          </p:cNvPr>
          <p:cNvSpPr/>
          <p:nvPr/>
        </p:nvSpPr>
        <p:spPr>
          <a:xfrm>
            <a:off x="5133108" y="1067153"/>
            <a:ext cx="3889347" cy="3016210"/>
          </a:xfrm>
          <a:prstGeom prst="rect">
            <a:avLst/>
          </a:prstGeom>
        </p:spPr>
        <p:txBody>
          <a:bodyPr wrap="square">
            <a:spAutoFit/>
          </a:bodyPr>
          <a:lstStyle/>
          <a:p>
            <a:pPr marL="342900" indent="-342900" algn="just">
              <a:buFont typeface="Wingdings" pitchFamily="2" charset="2"/>
              <a:buChar char="Ø"/>
            </a:pPr>
            <a:r>
              <a:rPr lang="mk-MK" sz="1900" dirty="0"/>
              <a:t>Веројатноста за прифаќање на барање за доброволно откривање е поголема за податочен сообраќај отколку за содржински податоци</a:t>
            </a:r>
            <a:endParaRPr lang="en-US" sz="1900" dirty="0"/>
          </a:p>
          <a:p>
            <a:pPr marL="342900" indent="-342900" algn="just">
              <a:buFont typeface="Wingdings" pitchFamily="2" charset="2"/>
              <a:buChar char="Ø"/>
            </a:pPr>
            <a:endParaRPr lang="en-US" sz="1900" dirty="0"/>
          </a:p>
          <a:p>
            <a:pPr marL="342900" indent="-342900" algn="just">
              <a:buFont typeface="Wingdings" pitchFamily="2" charset="2"/>
              <a:buChar char="Ø"/>
            </a:pPr>
            <a:r>
              <a:rPr lang="mk-MK" sz="1900" dirty="0"/>
              <a:t>Не сите даватели на услуги имаат одредби за </a:t>
            </a:r>
            <a:r>
              <a:rPr lang="mk-MK" sz="1900" dirty="0" err="1"/>
              <a:t>неитни</a:t>
            </a:r>
            <a:r>
              <a:rPr lang="mk-MK" sz="1900" dirty="0"/>
              <a:t> барања за доброволно откривање</a:t>
            </a:r>
            <a:endParaRPr lang="en-GB" sz="1900" dirty="0"/>
          </a:p>
        </p:txBody>
      </p:sp>
    </p:spTree>
    <p:extLst>
      <p:ext uri="{BB962C8B-B14F-4D97-AF65-F5344CB8AC3E}">
        <p14:creationId xmlns:p14="http://schemas.microsoft.com/office/powerpoint/2010/main"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t>Барања за доброволно откривање</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04927587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121418765"/>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ru-RU" sz="3200" b="1" dirty="0"/>
              <a:t>Соработка со странски даватели на услуги за отстранување на содржина</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altLang="sr-Latn-RS" sz="3200" b="1" dirty="0"/>
              <a:t>Соработка со странски даватели на услуги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632311"/>
          </a:xfrm>
          <a:prstGeom prst="rect">
            <a:avLst/>
          </a:prstGeom>
        </p:spPr>
        <p:txBody>
          <a:bodyPr wrap="square">
            <a:spAutoFit/>
          </a:bodyPr>
          <a:lstStyle/>
          <a:p>
            <a:pPr marL="342900" indent="-342900" algn="just">
              <a:buFont typeface="Wingdings" pitchFamily="2" charset="2"/>
              <a:buChar char="ü"/>
              <a:defRPr/>
            </a:pPr>
            <a:r>
              <a:rPr lang="mk-MK" sz="2000" dirty="0"/>
              <a:t>Повеќето глобални даватели на услуги не се нерегулирани</a:t>
            </a:r>
            <a:endParaRPr lang="en-US" sz="2000" dirty="0"/>
          </a:p>
          <a:p>
            <a:pPr marL="342900" indent="-342900" algn="just">
              <a:buFont typeface="Wingdings" pitchFamily="2" charset="2"/>
              <a:buChar char="ü"/>
              <a:defRPr/>
            </a:pPr>
            <a:endParaRPr lang="en-US" sz="2000" dirty="0"/>
          </a:p>
          <a:p>
            <a:pPr marL="342900" indent="-342900" algn="just">
              <a:buFont typeface="Wingdings" pitchFamily="2" charset="2"/>
              <a:buChar char="ü"/>
              <a:defRPr/>
            </a:pPr>
            <a:r>
              <a:rPr lang="mk-MK" sz="2000" dirty="0"/>
              <a:t>Давателите на услуги имаат внатрешни услови за услуги во однос на дозволената содржина</a:t>
            </a:r>
            <a:endParaRPr lang="en-GB" sz="2000" dirty="0"/>
          </a:p>
          <a:p>
            <a:pPr marL="342900" indent="-342900" algn="just">
              <a:buFont typeface="Wingdings" pitchFamily="2" charset="2"/>
              <a:buChar char="ü"/>
              <a:defRPr/>
            </a:pPr>
            <a:endParaRPr lang="en-GB" sz="2000" dirty="0"/>
          </a:p>
          <a:p>
            <a:pPr marL="342900" indent="-342900" algn="just">
              <a:buFont typeface="Wingdings" pitchFamily="2" charset="2"/>
              <a:buChar char="ü"/>
              <a:defRPr/>
            </a:pPr>
            <a:r>
              <a:rPr lang="mk-MK" sz="2000" dirty="0"/>
              <a:t>Содржината што не е дозволена, давателите за услуги ја отстрануваат проактивно или по барање на корисници и заради владини барања </a:t>
            </a:r>
            <a:endParaRPr lang="en-GB" sz="2000" dirty="0"/>
          </a:p>
          <a:p>
            <a:pPr marL="342900" indent="-342900" algn="just">
              <a:buFont typeface="Wingdings" pitchFamily="2" charset="2"/>
              <a:buChar char="ü"/>
              <a:defRPr/>
            </a:pPr>
            <a:endParaRPr lang="en-GB" sz="2000" dirty="0"/>
          </a:p>
          <a:p>
            <a:pPr marL="342900" indent="-342900" algn="just">
              <a:buFont typeface="Wingdings" pitchFamily="2" charset="2"/>
              <a:buChar char="ü"/>
              <a:defRPr/>
            </a:pPr>
            <a:r>
              <a:rPr lang="mk-MK" sz="2000" dirty="0"/>
              <a:t>Некои даватели на услуги исто така може да отстранат содржина врз основа на валидни барања на локалното законодавство</a:t>
            </a:r>
            <a:endParaRPr lang="en-GB" sz="2000" dirty="0"/>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724644"/>
          </a:xfrm>
          <a:prstGeom prst="rect">
            <a:avLst/>
          </a:prstGeom>
        </p:spPr>
        <p:txBody>
          <a:bodyPr wrap="square">
            <a:spAutoFit/>
          </a:bodyPr>
          <a:lstStyle/>
          <a:p>
            <a:pPr marL="342900" indent="-342900" algn="just">
              <a:buFont typeface="Wingdings" pitchFamily="2" charset="2"/>
              <a:buChar char="ü"/>
              <a:defRPr/>
            </a:pPr>
            <a:r>
              <a:rPr lang="mk-MK" sz="2000" dirty="0"/>
              <a:t>Некои категории на содржина се забранети од различни даватели:</a:t>
            </a:r>
            <a:endParaRPr lang="en-GB" sz="2000" dirty="0"/>
          </a:p>
          <a:p>
            <a:pPr marL="800100" lvl="1" indent="-342900" algn="just">
              <a:buFont typeface="Wingdings" pitchFamily="2" charset="2"/>
              <a:buChar char="ü"/>
              <a:defRPr/>
            </a:pPr>
            <a:r>
              <a:rPr lang="mk-MK" dirty="0"/>
              <a:t>Говор на омраза и поттикнување</a:t>
            </a:r>
          </a:p>
          <a:p>
            <a:pPr marL="800100" lvl="1" indent="-342900" algn="just">
              <a:buFont typeface="Wingdings" pitchFamily="2" charset="2"/>
              <a:buChar char="ü"/>
              <a:defRPr/>
            </a:pPr>
            <a:r>
              <a:rPr lang="mk-MK" dirty="0"/>
              <a:t>Тероризам </a:t>
            </a:r>
          </a:p>
          <a:p>
            <a:pPr marL="800100" lvl="1" indent="-342900" algn="just">
              <a:buFont typeface="Wingdings" pitchFamily="2" charset="2"/>
              <a:buChar char="ü"/>
              <a:defRPr/>
            </a:pPr>
            <a:r>
              <a:rPr lang="mk-MK" dirty="0"/>
              <a:t>Опасни поединци и организации</a:t>
            </a:r>
          </a:p>
          <a:p>
            <a:pPr marL="800100" lvl="1" indent="-342900" algn="just">
              <a:buFont typeface="Wingdings" pitchFamily="2" charset="2"/>
              <a:buChar char="ü"/>
              <a:defRPr/>
            </a:pPr>
            <a:r>
              <a:rPr lang="mk-MK" dirty="0"/>
              <a:t>Клевета</a:t>
            </a:r>
          </a:p>
          <a:p>
            <a:pPr marL="800100" lvl="1" indent="-342900" algn="just">
              <a:buFont typeface="Wingdings" pitchFamily="2" charset="2"/>
              <a:buChar char="ü"/>
              <a:defRPr/>
            </a:pPr>
            <a:r>
              <a:rPr lang="mk-MK" dirty="0"/>
              <a:t>Приватност</a:t>
            </a:r>
          </a:p>
          <a:p>
            <a:pPr marL="800100" lvl="1" indent="-342900" algn="just">
              <a:buFont typeface="Wingdings" pitchFamily="2" charset="2"/>
              <a:buChar char="ü"/>
              <a:defRPr/>
            </a:pPr>
            <a:r>
              <a:rPr lang="mk-MK" dirty="0"/>
              <a:t>Заплашување и малтретирање</a:t>
            </a:r>
          </a:p>
          <a:p>
            <a:pPr marL="800100" lvl="1" indent="-342900" algn="just">
              <a:buFont typeface="Wingdings" pitchFamily="2" charset="2"/>
              <a:buChar char="ü"/>
              <a:defRPr/>
            </a:pPr>
            <a:r>
              <a:rPr lang="mk-MK" dirty="0"/>
              <a:t>Промовирање на криминал</a:t>
            </a:r>
          </a:p>
          <a:p>
            <a:pPr marL="800100" lvl="1" indent="-342900" algn="just">
              <a:buFont typeface="Wingdings" pitchFamily="2" charset="2"/>
              <a:buChar char="ü"/>
              <a:defRPr/>
            </a:pPr>
            <a:r>
              <a:rPr lang="mk-MK" dirty="0"/>
              <a:t>Повреда на ПИС</a:t>
            </a:r>
          </a:p>
          <a:p>
            <a:pPr marL="800100" lvl="1" indent="-342900" algn="just">
              <a:buFont typeface="Wingdings" pitchFamily="2" charset="2"/>
              <a:buChar char="ü"/>
              <a:defRPr/>
            </a:pPr>
            <a:r>
              <a:rPr lang="mk-MK" dirty="0"/>
              <a:t>Голотија</a:t>
            </a:r>
          </a:p>
          <a:p>
            <a:pPr marL="800100" lvl="1" indent="-342900" algn="just">
              <a:buFont typeface="Wingdings" pitchFamily="2" charset="2"/>
              <a:buChar char="ü"/>
              <a:defRPr/>
            </a:pPr>
            <a:r>
              <a:rPr lang="mk-MK" dirty="0"/>
              <a:t>Сексуална експлоатација</a:t>
            </a:r>
          </a:p>
          <a:p>
            <a:pPr marL="800100" lvl="1" indent="-342900" algn="just">
              <a:buFont typeface="Wingdings" pitchFamily="2" charset="2"/>
              <a:buChar char="ü"/>
              <a:defRPr/>
            </a:pPr>
            <a:r>
              <a:rPr lang="mk-MK" dirty="0"/>
              <a:t>Сексуално барање</a:t>
            </a:r>
          </a:p>
          <a:p>
            <a:pPr marL="800100" lvl="1" indent="-342900" algn="just">
              <a:buFont typeface="Wingdings" pitchFamily="2" charset="2"/>
              <a:buChar char="ü"/>
              <a:defRPr/>
            </a:pPr>
            <a:r>
              <a:rPr lang="mk-MK" dirty="0"/>
              <a:t>Суровост и бесчувствителност</a:t>
            </a:r>
          </a:p>
          <a:p>
            <a:pPr marL="800100" lvl="1" indent="-342900" algn="just">
              <a:buFont typeface="Wingdings" pitchFamily="2" charset="2"/>
              <a:buChar char="ü"/>
              <a:defRPr/>
            </a:pPr>
            <a:r>
              <a:rPr lang="mk-MK" dirty="0"/>
              <a:t>Спам </a:t>
            </a:r>
          </a:p>
          <a:p>
            <a:pPr marL="800100" lvl="1" indent="-342900" algn="just">
              <a:buFont typeface="Wingdings" pitchFamily="2" charset="2"/>
              <a:buChar char="ü"/>
              <a:defRPr/>
            </a:pPr>
            <a:r>
              <a:rPr lang="mk-MK" dirty="0"/>
              <a:t>Регулирана стока</a:t>
            </a:r>
          </a:p>
          <a:p>
            <a:pPr marL="800100" lvl="1" indent="-342900" algn="just">
              <a:buFont typeface="Wingdings" pitchFamily="2" charset="2"/>
              <a:buChar char="ü"/>
              <a:defRPr/>
            </a:pPr>
            <a:endParaRPr lang="en-GB" dirty="0"/>
          </a:p>
        </p:txBody>
      </p:sp>
    </p:spTree>
    <p:extLst>
      <p:ext uri="{BB962C8B-B14F-4D97-AF65-F5344CB8AC3E}">
        <p14:creationId xmlns:p14="http://schemas.microsoft.com/office/powerpoint/2010/main"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altLang="sr-Latn-RS" sz="3200" b="1" dirty="0"/>
              <a:t>Соработка со странски даватели на услуги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1605" y="910782"/>
            <a:ext cx="4483478" cy="4708981"/>
          </a:xfrm>
          <a:prstGeom prst="rect">
            <a:avLst/>
          </a:prstGeom>
        </p:spPr>
        <p:txBody>
          <a:bodyPr wrap="square">
            <a:spAutoFit/>
          </a:bodyPr>
          <a:lstStyle/>
          <a:p>
            <a:pPr marL="342900" indent="-342900" algn="just">
              <a:buFont typeface="Wingdings" pitchFamily="2" charset="2"/>
              <a:buChar char="ü"/>
              <a:defRPr/>
            </a:pPr>
            <a:r>
              <a:rPr lang="mk-MK" sz="2000" dirty="0"/>
              <a:t>Предизвици</a:t>
            </a:r>
            <a:r>
              <a:rPr lang="en-US" sz="2000" dirty="0"/>
              <a:t>:</a:t>
            </a:r>
          </a:p>
          <a:p>
            <a:pPr marL="800100" lvl="1" indent="-342900" algn="just">
              <a:buFont typeface="Wingdings" pitchFamily="2" charset="2"/>
              <a:buChar char="ü"/>
              <a:defRPr/>
            </a:pPr>
            <a:r>
              <a:rPr lang="mk-MK" sz="2000" dirty="0"/>
              <a:t>Различни дела во однос на содржината имаат различни барања за известување и документација</a:t>
            </a:r>
            <a:endParaRPr lang="en-US" sz="2000" dirty="0"/>
          </a:p>
          <a:p>
            <a:pPr marL="800100" lvl="1" indent="-342900" algn="just">
              <a:buFont typeface="Wingdings" pitchFamily="2" charset="2"/>
              <a:buChar char="ü"/>
              <a:defRPr/>
            </a:pPr>
            <a:r>
              <a:rPr lang="mk-MK" sz="2000" dirty="0"/>
              <a:t>Давателите на услуги се обврзани со барањата на локалното законодавство за заштита на слободата на говор (на пр., Првиот амандман во САД)</a:t>
            </a:r>
            <a:endParaRPr lang="en-US" sz="2000" dirty="0"/>
          </a:p>
          <a:p>
            <a:pPr marL="800100" lvl="1" indent="-342900" algn="just">
              <a:buFont typeface="Wingdings" pitchFamily="2" charset="2"/>
              <a:buChar char="ü"/>
              <a:defRPr/>
            </a:pPr>
            <a:r>
              <a:rPr lang="mk-MK" sz="2000" dirty="0"/>
              <a:t>Опсегот на локалното законодавство понекогаш не е компатибилен со роковите и условите на платформата</a:t>
            </a:r>
            <a:endParaRPr lang="en-US" sz="2000" dirty="0"/>
          </a:p>
        </p:txBody>
      </p:sp>
      <p:sp>
        <p:nvSpPr>
          <p:cNvPr id="6" name="Rectangle 5">
            <a:extLst>
              <a:ext uri="{FF2B5EF4-FFF2-40B4-BE49-F238E27FC236}">
                <a16:creationId xmlns:a16="http://schemas.microsoft.com/office/drawing/2014/main" id="{4F84165C-D7D1-4222-AF8E-6B601AC28A8A}"/>
              </a:ext>
            </a:extLst>
          </p:cNvPr>
          <p:cNvSpPr/>
          <p:nvPr/>
        </p:nvSpPr>
        <p:spPr>
          <a:xfrm>
            <a:off x="4627500" y="876112"/>
            <a:ext cx="4394956" cy="5416868"/>
          </a:xfrm>
          <a:prstGeom prst="rect">
            <a:avLst/>
          </a:prstGeom>
        </p:spPr>
        <p:txBody>
          <a:bodyPr wrap="square">
            <a:spAutoFit/>
          </a:bodyPr>
          <a:lstStyle/>
          <a:p>
            <a:pPr marL="342900" indent="-342900" algn="just">
              <a:buFont typeface="Wingdings" pitchFamily="2" charset="2"/>
              <a:buChar char="ü"/>
              <a:defRPr/>
            </a:pPr>
            <a:r>
              <a:rPr lang="mk-MK" sz="2000" dirty="0"/>
              <a:t>Што функционира</a:t>
            </a:r>
            <a:r>
              <a:rPr lang="en-GB" sz="2000" dirty="0"/>
              <a:t>:</a:t>
            </a:r>
          </a:p>
          <a:p>
            <a:pPr marL="800100" lvl="1" indent="-342900" algn="just">
              <a:buFont typeface="Wingdings" pitchFamily="2" charset="2"/>
              <a:buChar char="ü"/>
              <a:defRPr/>
            </a:pPr>
            <a:r>
              <a:rPr lang="mk-MK" dirty="0"/>
              <a:t>Разбирање и креативна употреба на роковите и условите на давателите на услуги</a:t>
            </a:r>
            <a:endParaRPr lang="en-GB" dirty="0"/>
          </a:p>
          <a:p>
            <a:pPr marL="800100" lvl="1" indent="-342900" algn="just">
              <a:buFont typeface="Wingdings" pitchFamily="2" charset="2"/>
              <a:buChar char="ü"/>
              <a:defRPr/>
            </a:pPr>
            <a:r>
              <a:rPr lang="mk-MK" dirty="0"/>
              <a:t>Приклучување кон рамки за меѓународната соработка, како што е Конвенцијата од Будимпешта</a:t>
            </a:r>
            <a:endParaRPr lang="en-GB" dirty="0"/>
          </a:p>
          <a:p>
            <a:pPr marL="800100" lvl="1" indent="-342900" algn="just">
              <a:buFont typeface="Wingdings" pitchFamily="2" charset="2"/>
              <a:buChar char="ü"/>
              <a:defRPr/>
            </a:pPr>
            <a:r>
              <a:rPr lang="mk-MK" dirty="0"/>
              <a:t>Позитивна соработка со давателите на услуги</a:t>
            </a:r>
            <a:endParaRPr lang="en-GB" dirty="0"/>
          </a:p>
          <a:p>
            <a:pPr marL="800100" lvl="1" indent="-342900" algn="just">
              <a:buFont typeface="Wingdings" pitchFamily="2" charset="2"/>
              <a:buChar char="ü"/>
              <a:defRPr/>
            </a:pPr>
            <a:endParaRPr lang="en-GB" dirty="0"/>
          </a:p>
          <a:p>
            <a:pPr marL="342900" indent="-342900" algn="just">
              <a:buFont typeface="Wingdings" pitchFamily="2" charset="2"/>
              <a:buChar char="ü"/>
              <a:defRPr/>
            </a:pPr>
            <a:r>
              <a:rPr lang="mk-MK" sz="2000" dirty="0"/>
              <a:t>Што не функционира</a:t>
            </a:r>
            <a:r>
              <a:rPr lang="en-GB" sz="2000" dirty="0"/>
              <a:t>:</a:t>
            </a:r>
          </a:p>
          <a:p>
            <a:pPr marL="800100" lvl="1" indent="-342900" algn="just">
              <a:buFont typeface="Wingdings" pitchFamily="2" charset="2"/>
              <a:buChar char="ü"/>
              <a:defRPr/>
            </a:pPr>
            <a:r>
              <a:rPr lang="mk-MK" dirty="0"/>
              <a:t>Строго локално законодавство за блокирање содржина</a:t>
            </a:r>
          </a:p>
          <a:p>
            <a:pPr marL="800100" lvl="1" indent="-342900" algn="just">
              <a:buFont typeface="Wingdings" pitchFamily="2" charset="2"/>
              <a:buChar char="ü"/>
              <a:defRPr/>
            </a:pPr>
            <a:r>
              <a:rPr lang="mk-MK" dirty="0"/>
              <a:t>Услуги за блокирање</a:t>
            </a:r>
          </a:p>
          <a:p>
            <a:pPr marL="800100" lvl="1" indent="-342900" algn="just">
              <a:buFont typeface="Wingdings" pitchFamily="2" charset="2"/>
              <a:buChar char="ü"/>
              <a:defRPr/>
            </a:pPr>
            <a:r>
              <a:rPr lang="mk-MK" dirty="0"/>
              <a:t>Услуги за деградирање</a:t>
            </a:r>
          </a:p>
          <a:p>
            <a:pPr marL="800100" lvl="1" indent="-342900" algn="just">
              <a:buFont typeface="Wingdings" pitchFamily="2" charset="2"/>
              <a:buChar char="ü"/>
              <a:defRPr/>
            </a:pPr>
            <a:r>
              <a:rPr lang="mk-MK" dirty="0"/>
              <a:t>Тежок пристап кон давателите на услуги</a:t>
            </a:r>
            <a:endParaRPr lang="en-GB" dirty="0"/>
          </a:p>
        </p:txBody>
      </p:sp>
    </p:spTree>
    <p:extLst>
      <p:ext uri="{BB962C8B-B14F-4D97-AF65-F5344CB8AC3E}">
        <p14:creationId xmlns:p14="http://schemas.microsoft.com/office/powerpoint/2010/main"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Четврти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Резиме</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Преглед на клучните дефиниции</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077B0234-416F-456A-A3F3-C8E8AC7538B7}"/>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Slide Number Placeholder 1">
            <a:extLst>
              <a:ext uri="{FF2B5EF4-FFF2-40B4-BE49-F238E27FC236}">
                <a16:creationId xmlns:a16="http://schemas.microsoft.com/office/drawing/2014/main" id="{F1E40815-3C0D-4797-B7AE-EA6735B80347}"/>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21" name="Rectangle 20">
            <a:extLst>
              <a:ext uri="{FF2B5EF4-FFF2-40B4-BE49-F238E27FC236}">
                <a16:creationId xmlns:a16="http://schemas.microsoft.com/office/drawing/2014/main" id="{865A9931-E174-492B-BEE3-4A0E444F4865}"/>
              </a:ext>
            </a:extLst>
          </p:cNvPr>
          <p:cNvSpPr/>
          <p:nvPr/>
        </p:nvSpPr>
        <p:spPr>
          <a:xfrm>
            <a:off x="211015" y="1193778"/>
            <a:ext cx="4677508" cy="5238357"/>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прегледаат примарните класификации на податоците и информациите што ги чува приватниот сектор</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разберат клучните размислувања кога соработуваат со домашни даватели на услуги</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ru-RU" sz="2200" i="1" dirty="0"/>
              <a:t>Да се дискутира за механизмите за соработка со странски даватели на услуги за стекнување податоци, вклучувајќи </a:t>
            </a:r>
            <a:r>
              <a:rPr lang="en-US" sz="2200" i="1" dirty="0" err="1"/>
              <a:t>MLAT</a:t>
            </a:r>
            <a:r>
              <a:rPr lang="en-US" sz="2200" i="1" dirty="0"/>
              <a:t>/</a:t>
            </a:r>
            <a:r>
              <a:rPr lang="ru-RU" sz="2200" i="1" dirty="0"/>
              <a:t>ДЗПП, итни барања, налози за генерирање информации </a:t>
            </a:r>
            <a:r>
              <a:rPr lang="en-US" sz="2200" i="1" dirty="0"/>
              <a:t>(production orders)</a:t>
            </a:r>
            <a:r>
              <a:rPr lang="ru-RU" sz="2200" i="1" dirty="0"/>
              <a:t> и доброволна соработка</a:t>
            </a:r>
            <a:endParaRPr lang="en-GB" sz="2200" i="1" dirty="0"/>
          </a:p>
        </p:txBody>
      </p:sp>
      <p:sp>
        <p:nvSpPr>
          <p:cNvPr id="22" name="Rectangle 21">
            <a:extLst>
              <a:ext uri="{FF2B5EF4-FFF2-40B4-BE49-F238E27FC236}">
                <a16:creationId xmlns:a16="http://schemas.microsoft.com/office/drawing/2014/main" id="{7E5D03D3-F0B5-4219-9B60-722F909AEBA6}"/>
              </a:ext>
            </a:extLst>
          </p:cNvPr>
          <p:cNvSpPr/>
          <p:nvPr/>
        </p:nvSpPr>
        <p:spPr>
          <a:xfrm>
            <a:off x="4888523" y="1193778"/>
            <a:ext cx="4133933" cy="3071610"/>
          </a:xfrm>
          <a:prstGeom prst="rect">
            <a:avLst/>
          </a:prstGeom>
        </p:spPr>
        <p:txBody>
          <a:bodyPr wrap="square">
            <a:spAutoFit/>
          </a:bodyPr>
          <a:lstStyle/>
          <a:p>
            <a:pPr marL="342900" indent="-342900" algn="just">
              <a:lnSpc>
                <a:spcPct val="80000"/>
              </a:lnSpc>
              <a:buFont typeface="Wingdings" pitchFamily="2" charset="2"/>
              <a:buChar char="ü"/>
            </a:pPr>
            <a:r>
              <a:rPr lang="ru-RU" sz="2200" i="1" dirty="0"/>
              <a:t>Да се дискутира за механизмите за соработка со странски даватели на услуги за отстранување на нелегална содржина</a:t>
            </a:r>
            <a:endParaRPr lang="mk-MK" sz="2200" i="1" dirty="0"/>
          </a:p>
          <a:p>
            <a:pPr marL="342900" indent="-342900" algn="just">
              <a:lnSpc>
                <a:spcPct val="80000"/>
              </a:lnSpc>
              <a:buFont typeface="Wingdings" pitchFamily="2" charset="2"/>
              <a:buChar char="ü"/>
            </a:pPr>
            <a:endParaRPr lang="mk-MK" sz="2200" i="1" dirty="0"/>
          </a:p>
          <a:p>
            <a:pPr marL="342900" indent="-342900" algn="just">
              <a:lnSpc>
                <a:spcPct val="80000"/>
              </a:lnSpc>
              <a:buFont typeface="Wingdings" pitchFamily="2" charset="2"/>
              <a:buChar char="ü"/>
            </a:pPr>
            <a:r>
              <a:rPr lang="ru-RU" sz="2200" i="1" dirty="0"/>
              <a:t>Да се разберат најдобрите практики за соработка со странски даватели на услуги</a:t>
            </a:r>
          </a:p>
        </p:txBody>
      </p:sp>
      <p:sp>
        <p:nvSpPr>
          <p:cNvPr id="24" name="TextBox 23">
            <a:extLst>
              <a:ext uri="{FF2B5EF4-FFF2-40B4-BE49-F238E27FC236}">
                <a16:creationId xmlns:a16="http://schemas.microsoft.com/office/drawing/2014/main" id="{92E4DE44-36F5-48E6-918B-A941B9060D3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Давател на услуги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307656"/>
            <a:ext cx="4518735" cy="4832092"/>
          </a:xfrm>
          <a:prstGeom prst="rect">
            <a:avLst/>
          </a:prstGeom>
        </p:spPr>
        <p:txBody>
          <a:bodyPr wrap="square">
            <a:spAutoFit/>
          </a:bodyPr>
          <a:lstStyle/>
          <a:p>
            <a:pPr marL="342900" indent="-342900">
              <a:buFont typeface="Wingdings" pitchFamily="2" charset="2"/>
              <a:buChar char="Ø"/>
            </a:pPr>
            <a:r>
              <a:rPr lang="mk-MK" sz="2200" dirty="0"/>
              <a:t>Да</a:t>
            </a:r>
            <a:r>
              <a:rPr lang="en-US" sz="2200" dirty="0"/>
              <a:t>:</a:t>
            </a:r>
          </a:p>
          <a:p>
            <a:pPr marL="800100" lvl="1" indent="-342900" algn="just">
              <a:buFont typeface="Wingdings" pitchFamily="2" charset="2"/>
              <a:buChar char="Ø"/>
            </a:pPr>
            <a:r>
              <a:rPr lang="mk-MK" sz="2200" dirty="0"/>
              <a:t>комуникација или сродни услуги за обработка на податоци (на пр. даватели на услуги за </a:t>
            </a:r>
            <a:r>
              <a:rPr lang="mk-MK" sz="2200" dirty="0" err="1"/>
              <a:t>хостинг</a:t>
            </a:r>
            <a:r>
              <a:rPr lang="mk-MK" sz="2200" dirty="0"/>
              <a:t> и кеширање)</a:t>
            </a:r>
            <a:endParaRPr lang="en-US" sz="2200" dirty="0"/>
          </a:p>
          <a:p>
            <a:pPr marL="800100" lvl="1" indent="-342900">
              <a:buFont typeface="Wingdings" pitchFamily="2" charset="2"/>
              <a:buChar char="Ø"/>
            </a:pPr>
            <a:r>
              <a:rPr lang="mk-MK" sz="2200" dirty="0"/>
              <a:t>приватни и јавни субјекти</a:t>
            </a:r>
            <a:endParaRPr lang="en-US" sz="2200" dirty="0"/>
          </a:p>
          <a:p>
            <a:pPr marL="800100" lvl="1" indent="-342900">
              <a:buFont typeface="Wingdings" pitchFamily="2" charset="2"/>
              <a:buChar char="Ø"/>
            </a:pPr>
            <a:r>
              <a:rPr lang="mk-MK" sz="2200" dirty="0"/>
              <a:t>бесплатни или платени услуги</a:t>
            </a:r>
            <a:endParaRPr lang="en-US" sz="2200" dirty="0"/>
          </a:p>
          <a:p>
            <a:pPr marL="800100" lvl="1" indent="-342900">
              <a:buFont typeface="Wingdings" pitchFamily="2" charset="2"/>
              <a:buChar char="Ø"/>
            </a:pPr>
            <a:r>
              <a:rPr lang="mk-MK" sz="2200" dirty="0"/>
              <a:t>одредба за затворена група или јавност</a:t>
            </a:r>
            <a:endParaRPr lang="en-US" sz="2200" dirty="0"/>
          </a:p>
          <a:p>
            <a:pPr marL="342900" indent="-342900">
              <a:buFont typeface="Wingdings" pitchFamily="2" charset="2"/>
              <a:buChar char="Ø"/>
            </a:pPr>
            <a:endParaRPr lang="en-US" sz="2200" dirty="0"/>
          </a:p>
          <a:p>
            <a:pPr marL="342900" indent="-342900">
              <a:buFont typeface="Wingdings" pitchFamily="2" charset="2"/>
              <a:buChar char="Ø"/>
            </a:pPr>
            <a:r>
              <a:rPr lang="mk-MK" sz="2200" dirty="0"/>
              <a:t>Не</a:t>
            </a:r>
            <a:r>
              <a:rPr lang="en-US" sz="2200" dirty="0"/>
              <a:t>:</a:t>
            </a:r>
          </a:p>
          <a:p>
            <a:pPr marL="800100" lvl="1" indent="-342900">
              <a:buFont typeface="Wingdings" pitchFamily="2" charset="2"/>
              <a:buChar char="Ø"/>
            </a:pPr>
            <a:r>
              <a:rPr lang="mk-MK" sz="2200" dirty="0"/>
              <a:t>даватели на содржина</a:t>
            </a:r>
            <a:endParaRPr lang="en-US" sz="2200" dirty="0"/>
          </a:p>
        </p:txBody>
      </p:sp>
      <p:sp>
        <p:nvSpPr>
          <p:cNvPr id="8" name="Rectangle 7">
            <a:extLst>
              <a:ext uri="{FF2B5EF4-FFF2-40B4-BE49-F238E27FC236}">
                <a16:creationId xmlns:a16="http://schemas.microsoft.com/office/drawing/2014/main" id="{687B7C23-9E4D-47A3-872A-857DE10440B9}"/>
              </a:ext>
            </a:extLst>
          </p:cNvPr>
          <p:cNvSpPr/>
          <p:nvPr/>
        </p:nvSpPr>
        <p:spPr>
          <a:xfrm>
            <a:off x="213064" y="1307656"/>
            <a:ext cx="3986074" cy="4832092"/>
          </a:xfrm>
          <a:prstGeom prst="rect">
            <a:avLst/>
          </a:prstGeom>
        </p:spPr>
        <p:txBody>
          <a:bodyPr wrap="square">
            <a:spAutoFit/>
          </a:bodyPr>
          <a:lstStyle/>
          <a:p>
            <a:pPr marL="342900" indent="-342900" algn="just">
              <a:buFont typeface="Wingdings" pitchFamily="2" charset="2"/>
              <a:buChar char="Ø"/>
            </a:pPr>
            <a:r>
              <a:rPr lang="mk-MK" sz="2200" dirty="0"/>
              <a:t>„</a:t>
            </a:r>
            <a:r>
              <a:rPr lang="mk-MK" sz="2200" b="1" dirty="0"/>
              <a:t>давател на услуги</a:t>
            </a:r>
            <a:r>
              <a:rPr lang="en-US" sz="2200" dirty="0"/>
              <a:t>" </a:t>
            </a:r>
            <a:r>
              <a:rPr lang="mk-MK" sz="2200" dirty="0"/>
              <a:t>значи</a:t>
            </a:r>
            <a:r>
              <a:rPr lang="en-US" sz="2200" dirty="0"/>
              <a:t>: </a:t>
            </a:r>
          </a:p>
          <a:p>
            <a:pPr algn="just"/>
            <a:r>
              <a:rPr lang="en-US" sz="2200" dirty="0" err="1"/>
              <a:t>i</a:t>
            </a:r>
            <a:r>
              <a:rPr lang="en-US" sz="2200" dirty="0"/>
              <a:t> </a:t>
            </a:r>
            <a:r>
              <a:rPr lang="mk-MK" sz="2200" dirty="0"/>
              <a:t>секој јавен или приватен субјект кој им овозможува на корисниците на својата услуга можност за комуникација преку компјутерски систем</a:t>
            </a:r>
            <a:r>
              <a:rPr lang="en-US" sz="2200" dirty="0"/>
              <a:t>, </a:t>
            </a:r>
            <a:r>
              <a:rPr lang="mk-MK" sz="2200" dirty="0"/>
              <a:t>и</a:t>
            </a:r>
            <a:r>
              <a:rPr lang="en-US" sz="2200" dirty="0"/>
              <a:t> </a:t>
            </a:r>
          </a:p>
          <a:p>
            <a:pPr algn="just"/>
            <a:r>
              <a:rPr lang="en-US" sz="2200" dirty="0"/>
              <a:t>ii </a:t>
            </a:r>
            <a:r>
              <a:rPr lang="mk-MK" sz="2200" dirty="0"/>
              <a:t>кој било друг субјект што обработува или складира компјутерски податоци во име на таквата комуникациска услуга или корисници на таквата услуга</a:t>
            </a:r>
            <a:r>
              <a:rPr lang="en-US" sz="2200" dirty="0"/>
              <a:t>.</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податочен сообраќај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077869" y="952123"/>
            <a:ext cx="4998457" cy="5632311"/>
          </a:xfrm>
          <a:prstGeom prst="rect">
            <a:avLst/>
          </a:prstGeom>
        </p:spPr>
        <p:txBody>
          <a:bodyPr wrap="square">
            <a:spAutoFit/>
          </a:bodyPr>
          <a:lstStyle/>
          <a:p>
            <a:pPr marL="342900" indent="-342900">
              <a:buFont typeface="Wingdings" pitchFamily="2" charset="2"/>
              <a:buChar char="Ø"/>
            </a:pPr>
            <a:r>
              <a:rPr lang="mk-MK" sz="2000" dirty="0"/>
              <a:t>Да</a:t>
            </a:r>
            <a:r>
              <a:rPr lang="en-US" sz="2000" dirty="0"/>
              <a:t>:</a:t>
            </a:r>
          </a:p>
          <a:p>
            <a:pPr marL="800100" lvl="1" indent="-342900" algn="just">
              <a:buFont typeface="Wingdings" pitchFamily="2" charset="2"/>
              <a:buChar char="Ø"/>
            </a:pPr>
            <a:r>
              <a:rPr lang="mk-MK" sz="2000" dirty="0"/>
              <a:t>категорија на компјутерски податоци</a:t>
            </a:r>
            <a:endParaRPr lang="en-US" sz="2000" dirty="0"/>
          </a:p>
          <a:p>
            <a:pPr marL="800100" lvl="1" indent="-342900" algn="just">
              <a:buFont typeface="Wingdings" pitchFamily="2" charset="2"/>
              <a:buChar char="Ø"/>
            </a:pPr>
            <a:r>
              <a:rPr lang="mk-MK" sz="2000" dirty="0"/>
              <a:t>генерирани од компјутер што формира дел во синџирот на комуникација</a:t>
            </a:r>
            <a:endParaRPr lang="en-US" sz="2000" dirty="0"/>
          </a:p>
          <a:p>
            <a:pPr marL="800100" lvl="1" indent="-342900" algn="just">
              <a:buFont typeface="Wingdings" pitchFamily="2" charset="2"/>
              <a:buChar char="Ø"/>
            </a:pPr>
            <a:r>
              <a:rPr lang="mk-MK" sz="2000" dirty="0"/>
              <a:t>Укажува на</a:t>
            </a:r>
            <a:r>
              <a:rPr lang="en-US" sz="2000" dirty="0"/>
              <a:t>:</a:t>
            </a:r>
          </a:p>
          <a:p>
            <a:pPr marL="1257300" lvl="2" indent="-342900" algn="just">
              <a:buFont typeface="Wingdings" pitchFamily="2" charset="2"/>
              <a:buChar char="Ø"/>
            </a:pPr>
            <a:r>
              <a:rPr lang="mk-MK" sz="2000" dirty="0"/>
              <a:t>изворот</a:t>
            </a:r>
            <a:endParaRPr lang="en-US" sz="2000" dirty="0"/>
          </a:p>
          <a:p>
            <a:pPr marL="1257300" lvl="2" indent="-342900" algn="just">
              <a:buFont typeface="Wingdings" pitchFamily="2" charset="2"/>
              <a:buChar char="Ø"/>
            </a:pPr>
            <a:r>
              <a:rPr lang="mk-MK" sz="2000" dirty="0"/>
              <a:t>дестинацијата</a:t>
            </a:r>
            <a:endParaRPr lang="en-US" sz="2000" dirty="0"/>
          </a:p>
          <a:p>
            <a:pPr marL="1257300" lvl="2" indent="-342900" algn="just">
              <a:buFont typeface="Wingdings" pitchFamily="2" charset="2"/>
              <a:buChar char="Ø"/>
            </a:pPr>
            <a:r>
              <a:rPr lang="mk-MK" sz="2000" dirty="0"/>
              <a:t>рутата</a:t>
            </a:r>
            <a:endParaRPr lang="en-US" sz="2000" dirty="0"/>
          </a:p>
          <a:p>
            <a:pPr marL="1257300" lvl="2" indent="-342900" algn="just">
              <a:buFont typeface="Wingdings" pitchFamily="2" charset="2"/>
              <a:buChar char="Ø"/>
            </a:pPr>
            <a:r>
              <a:rPr lang="mk-MK" sz="2000" dirty="0"/>
              <a:t>времето</a:t>
            </a:r>
            <a:endParaRPr lang="en-US" sz="2000" dirty="0"/>
          </a:p>
          <a:p>
            <a:pPr marL="1257300" lvl="2" indent="-342900" algn="just">
              <a:buFont typeface="Wingdings" pitchFamily="2" charset="2"/>
              <a:buChar char="Ø"/>
            </a:pPr>
            <a:r>
              <a:rPr lang="mk-MK" sz="2000" dirty="0"/>
              <a:t>датумот</a:t>
            </a:r>
            <a:endParaRPr lang="en-US" sz="2000" dirty="0"/>
          </a:p>
          <a:p>
            <a:pPr marL="1257300" lvl="2" indent="-342900" algn="just">
              <a:buFont typeface="Wingdings" pitchFamily="2" charset="2"/>
              <a:buChar char="Ø"/>
            </a:pPr>
            <a:r>
              <a:rPr lang="mk-MK" sz="2000" dirty="0"/>
              <a:t>големината</a:t>
            </a:r>
            <a:endParaRPr lang="en-US" sz="2000" dirty="0"/>
          </a:p>
          <a:p>
            <a:pPr marL="1257300" lvl="2" indent="-342900" algn="just">
              <a:buFont typeface="Wingdings" pitchFamily="2" charset="2"/>
              <a:buChar char="Ø"/>
            </a:pPr>
            <a:r>
              <a:rPr lang="mk-MK" sz="2000" dirty="0"/>
              <a:t>времетраењето</a:t>
            </a:r>
            <a:endParaRPr lang="en-US" sz="2000" dirty="0"/>
          </a:p>
          <a:p>
            <a:pPr marL="1257300" lvl="2" indent="-342900" algn="just">
              <a:buFont typeface="Wingdings" pitchFamily="2" charset="2"/>
              <a:buChar char="Ø"/>
            </a:pPr>
            <a:r>
              <a:rPr lang="mk-MK" sz="2000" dirty="0"/>
              <a:t>видот на основната услуга на комуникацијата</a:t>
            </a:r>
            <a:endParaRPr lang="en-US" sz="2000" dirty="0"/>
          </a:p>
          <a:p>
            <a:pPr marL="342900" indent="-342900">
              <a:buFont typeface="Wingdings" pitchFamily="2" charset="2"/>
              <a:buChar char="Ø"/>
            </a:pPr>
            <a:r>
              <a:rPr lang="mk-MK" sz="2000" dirty="0"/>
              <a:t>Не</a:t>
            </a:r>
            <a:r>
              <a:rPr lang="en-US" sz="2000" dirty="0"/>
              <a:t>:</a:t>
            </a:r>
          </a:p>
          <a:p>
            <a:pPr marL="800100" lvl="1" indent="-342900">
              <a:buFont typeface="Wingdings" pitchFamily="2" charset="2"/>
              <a:buChar char="Ø"/>
            </a:pPr>
            <a:r>
              <a:rPr lang="mk-MK" sz="2000" dirty="0"/>
              <a:t>содржина на комуникација</a:t>
            </a:r>
            <a:endParaRPr lang="en-US" sz="2000" dirty="0"/>
          </a:p>
        </p:txBody>
      </p:sp>
      <p:sp>
        <p:nvSpPr>
          <p:cNvPr id="8" name="Rectangle 7">
            <a:extLst>
              <a:ext uri="{FF2B5EF4-FFF2-40B4-BE49-F238E27FC236}">
                <a16:creationId xmlns:a16="http://schemas.microsoft.com/office/drawing/2014/main" id="{687B7C23-9E4D-47A3-872A-857DE10440B9}"/>
              </a:ext>
            </a:extLst>
          </p:cNvPr>
          <p:cNvSpPr/>
          <p:nvPr/>
        </p:nvSpPr>
        <p:spPr>
          <a:xfrm>
            <a:off x="0" y="930535"/>
            <a:ext cx="4077869" cy="4708981"/>
          </a:xfrm>
          <a:prstGeom prst="rect">
            <a:avLst/>
          </a:prstGeom>
        </p:spPr>
        <p:txBody>
          <a:bodyPr wrap="square">
            <a:spAutoFit/>
          </a:bodyPr>
          <a:lstStyle/>
          <a:p>
            <a:pPr marL="342900" indent="-342900" algn="just">
              <a:buFont typeface="Wingdings" pitchFamily="2" charset="2"/>
              <a:buChar char="Ø"/>
            </a:pPr>
            <a:r>
              <a:rPr lang="mk-MK" sz="2000" b="1" dirty="0"/>
              <a:t>„податочен сообраќај“ </a:t>
            </a:r>
            <a:r>
              <a:rPr lang="mk-MK" sz="2000" dirty="0"/>
              <a:t>се сите компјутерски податоци што се однесуваат на комуникација со помош на компјутерски систем, генерирани од компјутерски систем што е дел во синџирот на комуникација, означувајќи го изворот на комуникацијата, дестинацијата, рутата, времето, датумот, големината, времетраењето или видот на основната услуга.</a:t>
            </a:r>
            <a:endParaRPr lang="en-US" sz="2000" dirty="0"/>
          </a:p>
        </p:txBody>
      </p:sp>
    </p:spTree>
    <p:extLst>
      <p:ext uri="{BB962C8B-B14F-4D97-AF65-F5344CB8AC3E}">
        <p14:creationId xmlns:p14="http://schemas.microsoft.com/office/powerpoint/2010/main"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Информации за претплатници</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763778" y="952123"/>
            <a:ext cx="4167158" cy="5632311"/>
          </a:xfrm>
          <a:prstGeom prst="rect">
            <a:avLst/>
          </a:prstGeom>
        </p:spPr>
        <p:txBody>
          <a:bodyPr wrap="square">
            <a:spAutoFit/>
          </a:bodyPr>
          <a:lstStyle/>
          <a:p>
            <a:pPr marL="342900" indent="-342900">
              <a:buFont typeface="Wingdings" pitchFamily="2" charset="2"/>
              <a:buChar char="Ø"/>
            </a:pPr>
            <a:r>
              <a:rPr lang="mk-MK" dirty="0"/>
              <a:t>Да</a:t>
            </a:r>
            <a:r>
              <a:rPr lang="en-US" dirty="0"/>
              <a:t>:</a:t>
            </a:r>
          </a:p>
          <a:p>
            <a:pPr marL="800100" lvl="1" indent="-342900" algn="just">
              <a:buFont typeface="Wingdings" pitchFamily="2" charset="2"/>
              <a:buChar char="Ø"/>
            </a:pPr>
            <a:r>
              <a:rPr lang="mk-MK" dirty="0"/>
              <a:t>форма на компјутерски податоци или друга форма</a:t>
            </a:r>
            <a:endParaRPr lang="en-US" dirty="0"/>
          </a:p>
          <a:p>
            <a:pPr marL="800100" lvl="1" indent="-342900" algn="just">
              <a:buFont typeface="Wingdings" pitchFamily="2" charset="2"/>
              <a:buChar char="Ø"/>
            </a:pPr>
            <a:r>
              <a:rPr lang="mk-MK" dirty="0"/>
              <a:t>чувана од давател на услуги</a:t>
            </a:r>
            <a:endParaRPr lang="en-US" dirty="0"/>
          </a:p>
          <a:p>
            <a:pPr marL="800100" lvl="1" indent="-342900" algn="just">
              <a:buFont typeface="Wingdings" pitchFamily="2" charset="2"/>
              <a:buChar char="Ø"/>
            </a:pPr>
            <a:r>
              <a:rPr lang="mk-MK" dirty="0"/>
              <a:t>се однесува на претплатник на услуги, вклучувајќи</a:t>
            </a:r>
            <a:r>
              <a:rPr lang="en-US" dirty="0"/>
              <a:t>:</a:t>
            </a:r>
          </a:p>
          <a:p>
            <a:pPr marL="1257300" lvl="2" indent="-342900" algn="just">
              <a:buFont typeface="Wingdings" pitchFamily="2" charset="2"/>
              <a:buChar char="Ø"/>
            </a:pPr>
            <a:r>
              <a:rPr lang="mk-MK" dirty="0"/>
              <a:t>бесплатни клиенти</a:t>
            </a:r>
            <a:endParaRPr lang="en-US" dirty="0"/>
          </a:p>
          <a:p>
            <a:pPr marL="1257300" lvl="2" indent="-342900" algn="just">
              <a:buFont typeface="Wingdings" pitchFamily="2" charset="2"/>
              <a:buChar char="Ø"/>
            </a:pPr>
            <a:r>
              <a:rPr lang="mk-MK" dirty="0"/>
              <a:t>клиенти кои плаќаат по употреба</a:t>
            </a:r>
            <a:endParaRPr lang="en-US" dirty="0"/>
          </a:p>
          <a:p>
            <a:pPr marL="1257300" lvl="2" indent="-342900" algn="just">
              <a:buFont typeface="Wingdings" pitchFamily="2" charset="2"/>
              <a:buChar char="Ø"/>
            </a:pPr>
            <a:r>
              <a:rPr lang="mk-MK" dirty="0"/>
              <a:t>клиенти кои плаќаат претплата </a:t>
            </a:r>
            <a:endParaRPr lang="en-US" dirty="0"/>
          </a:p>
          <a:p>
            <a:pPr marL="1257300" lvl="2" indent="-342900" algn="just">
              <a:buFont typeface="Wingdings" pitchFamily="2" charset="2"/>
              <a:buChar char="Ø"/>
            </a:pPr>
            <a:r>
              <a:rPr lang="mk-MK" dirty="0"/>
              <a:t>поединци кои имаат право да користат претплатничка сметка</a:t>
            </a:r>
            <a:endParaRPr lang="en-US" dirty="0"/>
          </a:p>
          <a:p>
            <a:pPr marL="342900" indent="-342900">
              <a:buFont typeface="Wingdings" pitchFamily="2" charset="2"/>
              <a:buChar char="Ø"/>
            </a:pPr>
            <a:r>
              <a:rPr lang="mk-MK" dirty="0"/>
              <a:t>Не</a:t>
            </a:r>
            <a:r>
              <a:rPr lang="en-US" dirty="0"/>
              <a:t>:</a:t>
            </a:r>
          </a:p>
          <a:p>
            <a:pPr marL="800100" lvl="1" indent="-342900">
              <a:buFont typeface="Wingdings" pitchFamily="2" charset="2"/>
              <a:buChar char="Ø"/>
            </a:pPr>
            <a:r>
              <a:rPr lang="mk-MK" dirty="0"/>
              <a:t>содржина на комуникација на претплатникот</a:t>
            </a:r>
            <a:endParaRPr lang="en-US" dirty="0"/>
          </a:p>
          <a:p>
            <a:pPr marL="800100" lvl="1" indent="-342900">
              <a:buFont typeface="Wingdings" pitchFamily="2" charset="2"/>
              <a:buChar char="Ø"/>
            </a:pPr>
            <a:r>
              <a:rPr lang="mk-MK" dirty="0"/>
              <a:t>податочен сообраќај поврзани со претплатничка сметка</a:t>
            </a:r>
            <a:endParaRPr lang="en-US" dirty="0"/>
          </a:p>
        </p:txBody>
      </p:sp>
      <p:sp>
        <p:nvSpPr>
          <p:cNvPr id="8" name="Rectangle 7">
            <a:extLst>
              <a:ext uri="{FF2B5EF4-FFF2-40B4-BE49-F238E27FC236}">
                <a16:creationId xmlns:a16="http://schemas.microsoft.com/office/drawing/2014/main" id="{687B7C23-9E4D-47A3-872A-857DE10440B9}"/>
              </a:ext>
            </a:extLst>
          </p:cNvPr>
          <p:cNvSpPr/>
          <p:nvPr/>
        </p:nvSpPr>
        <p:spPr>
          <a:xfrm>
            <a:off x="138512" y="974628"/>
            <a:ext cx="4625266" cy="5509200"/>
          </a:xfrm>
          <a:prstGeom prst="rect">
            <a:avLst/>
          </a:prstGeom>
        </p:spPr>
        <p:txBody>
          <a:bodyPr wrap="square">
            <a:spAutoFit/>
          </a:bodyPr>
          <a:lstStyle/>
          <a:p>
            <a:pPr marL="342900" indent="-342900" algn="just">
              <a:buFont typeface="Wingdings" pitchFamily="2" charset="2"/>
              <a:buChar char="Ø"/>
            </a:pPr>
            <a:r>
              <a:rPr lang="mk-MK" sz="1600" dirty="0"/>
              <a:t>„</a:t>
            </a:r>
            <a:r>
              <a:rPr lang="mk-MK" sz="1600" b="1" dirty="0"/>
              <a:t>информации за претплатници</a:t>
            </a:r>
            <a:r>
              <a:rPr lang="en-US" sz="1600" dirty="0"/>
              <a:t>” </a:t>
            </a:r>
            <a:r>
              <a:rPr lang="mk-MK" sz="1600" dirty="0"/>
              <a:t>значи информација во облик на компјутерски податок или каков било друг облик кој го поседува давателот на услуги, а кој се однесува на претплатниците на неговите услуги, но не и на </a:t>
            </a:r>
            <a:r>
              <a:rPr lang="mk-MK" sz="1600" dirty="0" err="1"/>
              <a:t>содржинските</a:t>
            </a:r>
            <a:r>
              <a:rPr lang="mk-MK" sz="1600" dirty="0"/>
              <a:t> податоци и податочниот сообраќај врз основа на која може да се утврди</a:t>
            </a:r>
            <a:r>
              <a:rPr lang="en-US" sz="1600" dirty="0"/>
              <a:t>:</a:t>
            </a:r>
          </a:p>
          <a:p>
            <a:pPr algn="just"/>
            <a:r>
              <a:rPr lang="en-US" sz="1600" dirty="0"/>
              <a:t>a </a:t>
            </a:r>
            <a:r>
              <a:rPr lang="mk-MK" sz="1600" dirty="0"/>
              <a:t>видот на комуникациската услуга што се користи, техничките одреби и периодот во кој се дава услугата</a:t>
            </a:r>
            <a:r>
              <a:rPr lang="en-US" sz="1600" dirty="0"/>
              <a:t>; </a:t>
            </a:r>
          </a:p>
          <a:p>
            <a:pPr algn="just"/>
            <a:r>
              <a:rPr lang="mk-MK" sz="1600" dirty="0"/>
              <a:t>б</a:t>
            </a:r>
            <a:r>
              <a:rPr lang="en-US" sz="1600" dirty="0"/>
              <a:t> </a:t>
            </a:r>
            <a:r>
              <a:rPr lang="ru-RU" sz="1600" dirty="0"/>
              <a:t>идентитетот на претплатникот, неговата поштенска или географска адреса, неговиот телефонски или друг број за пристап, како и информации за наплатата кои се достапни и видливи од договорот или аранжманот за давање услуга</a:t>
            </a:r>
            <a:r>
              <a:rPr lang="en-US" sz="1600" dirty="0"/>
              <a:t>; </a:t>
            </a:r>
          </a:p>
          <a:p>
            <a:pPr algn="just"/>
            <a:r>
              <a:rPr lang="mk-MK" sz="1600" dirty="0"/>
              <a:t>в</a:t>
            </a:r>
            <a:r>
              <a:rPr lang="en-US" sz="1600" dirty="0"/>
              <a:t> </a:t>
            </a:r>
            <a:r>
              <a:rPr lang="ru-RU" sz="1600" dirty="0"/>
              <a:t>која било друга информација што може да се добие на самото место каде што е инсталирана комуникациската опрема, а која информација е достапна врз основа на договорот или аранжманот за давање услуга</a:t>
            </a:r>
            <a:r>
              <a:rPr lang="en-US" sz="1600" dirty="0"/>
              <a:t>.</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318140" y="1650744"/>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05736639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329967" y="1661924"/>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Анкетно прашање</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22028687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13250</TotalTime>
  <Words>5207</Words>
  <Application>Microsoft Office PowerPoint</Application>
  <PresentationFormat>On-screen Show (4:3)</PresentationFormat>
  <Paragraphs>541</Paragraphs>
  <Slides>41</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392</cp:revision>
  <dcterms:created xsi:type="dcterms:W3CDTF">2012-01-25T15:22:10Z</dcterms:created>
  <dcterms:modified xsi:type="dcterms:W3CDTF">2021-06-30T00:22:42Z</dcterms:modified>
</cp:coreProperties>
</file>